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4" userDrawn="1">
          <p15:clr>
            <a:srgbClr val="A4A3A4"/>
          </p15:clr>
        </p15:guide>
        <p15:guide id="2" pos="17803" userDrawn="1">
          <p15:clr>
            <a:srgbClr val="A4A3A4"/>
          </p15:clr>
        </p15:guide>
        <p15:guide id="3" pos="12360" userDrawn="1">
          <p15:clr>
            <a:srgbClr val="A4A3A4"/>
          </p15:clr>
        </p15:guide>
        <p15:guide id="4" pos="5896" userDrawn="1">
          <p15:clr>
            <a:srgbClr val="A4A3A4"/>
          </p15:clr>
        </p15:guide>
        <p15:guide id="5" pos="485" userDrawn="1">
          <p15:clr>
            <a:srgbClr val="A4A3A4"/>
          </p15:clr>
        </p15:guide>
        <p15:guide id="6" pos="9271" userDrawn="1">
          <p15:clr>
            <a:srgbClr val="A4A3A4"/>
          </p15:clr>
        </p15:guide>
        <p15:guide id="7" pos="11815" userDrawn="1">
          <p15:clr>
            <a:srgbClr val="A4A3A4"/>
          </p15:clr>
        </p15:guide>
        <p15:guide id="8" pos="63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" initials="A" lastIdx="1" clrIdx="0">
    <p:extLst>
      <p:ext uri="{19B8F6BF-5375-455C-9EA6-DF929625EA0E}">
        <p15:presenceInfo xmlns:p15="http://schemas.microsoft.com/office/powerpoint/2012/main" userId="AND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507"/>
    <a:srgbClr val="0F245A"/>
    <a:srgbClr val="0A1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20" d="100"/>
          <a:sy n="20" d="100"/>
        </p:scale>
        <p:origin x="3112" y="272"/>
      </p:cViewPr>
      <p:guideLst>
        <p:guide orient="horz" pos="16804"/>
        <p:guide pos="17803"/>
        <p:guide pos="12360"/>
        <p:guide pos="5896"/>
        <p:guide pos="485"/>
        <p:guide pos="9271"/>
        <p:guide pos="11815"/>
        <p:guide pos="63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43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48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7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3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42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4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52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4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2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14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6EF-59C0-4FA9-BEBE-48FD7DEE783E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D9C8-D0FB-4991-A586-ADEE54895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icoopes.com.br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0E75FF-375E-D85F-8DC9-D894F9D6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419" y="-304800"/>
            <a:ext cx="29636584" cy="9601200"/>
          </a:xfrm>
          <a:prstGeom prst="rect">
            <a:avLst/>
          </a:prstGeom>
        </p:spPr>
      </p:pic>
      <p:sp>
        <p:nvSpPr>
          <p:cNvPr id="5" name="Text Box 3416">
            <a:extLst>
              <a:ext uri="{FF2B5EF4-FFF2-40B4-BE49-F238E27FC236}">
                <a16:creationId xmlns:a16="http://schemas.microsoft.com/office/drawing/2014/main" id="{15A1D835-4BA7-A27D-BB7C-850904A4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75" y="24850480"/>
            <a:ext cx="8489521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BR" sz="2600" b="1"/>
              <a:t> </a:t>
            </a:r>
            <a:endParaRPr lang="pt-BR" sz="2600"/>
          </a:p>
        </p:txBody>
      </p:sp>
      <p:sp>
        <p:nvSpPr>
          <p:cNvPr id="6" name="Text Box 3646">
            <a:extLst>
              <a:ext uri="{FF2B5EF4-FFF2-40B4-BE49-F238E27FC236}">
                <a16:creationId xmlns:a16="http://schemas.microsoft.com/office/drawing/2014/main" id="{960B6EBF-4BEB-808D-BCA4-490CE7F1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00" y="11311320"/>
            <a:ext cx="8580056" cy="117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dicas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pôster deverá ter informações referentes ao seu artigo apresentado ao congresso para avaliação, informações tais como: Introdução, Metodologia, Conclusão e outras informações próprias de seu artigo (estes são pontos de orientação geral e não são regras).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tamanho de fonte 32 como mínimo para título e fonte 28 como mínimo para conteúdo.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informações apresentadas no pôster devem ser concisas e claras.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Dimensão 80cm x 120cm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modelo já se encontra na formatação sugerida.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data e horário de apresentação do </a:t>
            </a:r>
            <a:r>
              <a:rPr lang="pt-PT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pôster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publicada no site em “Cadernos de Apresentação”. 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caso de dúvidas referentes a apresentação e ao formato do pôster, por favor entre em contato através do site do evento na área “fale conosco” a partir do link: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http://www.sicoopes.com.br/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8" name="Text Box 3674">
            <a:extLst>
              <a:ext uri="{FF2B5EF4-FFF2-40B4-BE49-F238E27FC236}">
                <a16:creationId xmlns:a16="http://schemas.microsoft.com/office/drawing/2014/main" id="{57047A28-CB33-26C5-44E0-A69B50B57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88" y="15604880"/>
            <a:ext cx="232692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defTabSz="822325">
              <a:spcBef>
                <a:spcPct val="50000"/>
              </a:spcBef>
            </a:pPr>
            <a:endParaRPr lang="pt-BR"/>
          </a:p>
        </p:txBody>
      </p:sp>
      <p:sp>
        <p:nvSpPr>
          <p:cNvPr id="9" name="Text Box 3682">
            <a:extLst>
              <a:ext uri="{FF2B5EF4-FFF2-40B4-BE49-F238E27FC236}">
                <a16:creationId xmlns:a16="http://schemas.microsoft.com/office/drawing/2014/main" id="{E6F3B23F-CB0C-1B26-D7D1-1C56960F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347" y="20122787"/>
            <a:ext cx="8579898" cy="5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Arial (tamanho da fonte = 28)</a:t>
            </a:r>
          </a:p>
        </p:txBody>
      </p:sp>
      <p:sp>
        <p:nvSpPr>
          <p:cNvPr id="10" name="Text Box 3684">
            <a:extLst>
              <a:ext uri="{FF2B5EF4-FFF2-40B4-BE49-F238E27FC236}">
                <a16:creationId xmlns:a16="http://schemas.microsoft.com/office/drawing/2014/main" id="{0EB381BD-19CA-111B-E75A-A08C5DBEE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064" y="20883760"/>
            <a:ext cx="8552061" cy="6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3 – Utilize gráficos para expressar uma relação de proporcionalidade e comparações entre categorias. </a:t>
            </a:r>
          </a:p>
        </p:txBody>
      </p:sp>
      <p:sp>
        <p:nvSpPr>
          <p:cNvPr id="12" name="Text Box 3930">
            <a:extLst>
              <a:ext uri="{FF2B5EF4-FFF2-40B4-BE49-F238E27FC236}">
                <a16:creationId xmlns:a16="http://schemas.microsoft.com/office/drawing/2014/main" id="{0F727AE7-7024-A9B9-C5C4-A105CFF2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224" y="11225374"/>
            <a:ext cx="8584318" cy="6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2 – Utilize gráficos para expressar uma relação de proporcionalidade e comparações entre categorias. </a:t>
            </a:r>
          </a:p>
        </p:txBody>
      </p:sp>
      <p:sp>
        <p:nvSpPr>
          <p:cNvPr id="13" name="Text Box 3922">
            <a:extLst>
              <a:ext uri="{FF2B5EF4-FFF2-40B4-BE49-F238E27FC236}">
                <a16:creationId xmlns:a16="http://schemas.microsoft.com/office/drawing/2014/main" id="{18D2FD9D-CA4C-B12F-1247-44CC243D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585" y="10528923"/>
            <a:ext cx="8510797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Texto Arial (tamanho da fonte = 28)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686">
            <a:extLst>
              <a:ext uri="{FF2B5EF4-FFF2-40B4-BE49-F238E27FC236}">
                <a16:creationId xmlns:a16="http://schemas.microsoft.com/office/drawing/2014/main" id="{1FCEB2DD-0760-099D-B277-8E8949A4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5823" y="18097523"/>
            <a:ext cx="8660559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SICOOPES, 2024.</a:t>
            </a:r>
          </a:p>
        </p:txBody>
      </p:sp>
      <p:sp>
        <p:nvSpPr>
          <p:cNvPr id="16" name="Text Box 3927">
            <a:extLst>
              <a:ext uri="{FF2B5EF4-FFF2-40B4-BE49-F238E27FC236}">
                <a16:creationId xmlns:a16="http://schemas.microsoft.com/office/drawing/2014/main" id="{5C3D24E1-7871-F76B-A913-968FAF34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94" y="10508715"/>
            <a:ext cx="8640543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Texto Arial (tamanho da fonte = 28)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0C14284-2E4A-097D-4C38-E27634BE09AC}"/>
              </a:ext>
            </a:extLst>
          </p:cNvPr>
          <p:cNvGrpSpPr/>
          <p:nvPr/>
        </p:nvGrpSpPr>
        <p:grpSpPr>
          <a:xfrm>
            <a:off x="1047318" y="9485143"/>
            <a:ext cx="8405107" cy="792000"/>
            <a:chOff x="1047318" y="9418307"/>
            <a:chExt cx="8405107" cy="792000"/>
          </a:xfrm>
        </p:grpSpPr>
        <p:sp>
          <p:nvSpPr>
            <p:cNvPr id="24" name="Arredondar Retângulo em um Canto Diagonal 26">
              <a:extLst>
                <a:ext uri="{FF2B5EF4-FFF2-40B4-BE49-F238E27FC236}">
                  <a16:creationId xmlns:a16="http://schemas.microsoft.com/office/drawing/2014/main" id="{E1EC34A5-0613-1625-085B-9D0860B59649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89D53D9-ED5F-ECE0-203F-8B6DEA889329}"/>
                </a:ext>
              </a:extLst>
            </p:cNvPr>
            <p:cNvSpPr txBox="1"/>
            <p:nvPr/>
          </p:nvSpPr>
          <p:spPr>
            <a:xfrm>
              <a:off x="1916857" y="9526689"/>
              <a:ext cx="6609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1. INTRODUÇÃO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98ECC5B-AA85-159E-F2C2-4B331E703ACA}"/>
              </a:ext>
            </a:extLst>
          </p:cNvPr>
          <p:cNvGrpSpPr/>
          <p:nvPr/>
        </p:nvGrpSpPr>
        <p:grpSpPr>
          <a:xfrm>
            <a:off x="10365381" y="9485143"/>
            <a:ext cx="8405107" cy="792000"/>
            <a:chOff x="1047318" y="9418307"/>
            <a:chExt cx="8405107" cy="792000"/>
          </a:xfrm>
        </p:grpSpPr>
        <p:sp>
          <p:nvSpPr>
            <p:cNvPr id="27" name="Arredondar Retângulo em um Canto Diagonal 32">
              <a:extLst>
                <a:ext uri="{FF2B5EF4-FFF2-40B4-BE49-F238E27FC236}">
                  <a16:creationId xmlns:a16="http://schemas.microsoft.com/office/drawing/2014/main" id="{2CC46970-DBF7-2E11-203D-A8D85946A288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36803ACE-0C0D-A223-3D0E-5B3C7C7234DC}"/>
                </a:ext>
              </a:extLst>
            </p:cNvPr>
            <p:cNvSpPr txBox="1"/>
            <p:nvPr/>
          </p:nvSpPr>
          <p:spPr>
            <a:xfrm>
              <a:off x="1916857" y="9525711"/>
              <a:ext cx="6609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3. RESULTADOS E DISCUSSÕES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AEB16EB-161A-5181-DAC4-B20416A2452E}"/>
              </a:ext>
            </a:extLst>
          </p:cNvPr>
          <p:cNvGrpSpPr/>
          <p:nvPr/>
        </p:nvGrpSpPr>
        <p:grpSpPr>
          <a:xfrm>
            <a:off x="977633" y="23241965"/>
            <a:ext cx="8405107" cy="792000"/>
            <a:chOff x="1047318" y="9418307"/>
            <a:chExt cx="8405107" cy="792000"/>
          </a:xfrm>
        </p:grpSpPr>
        <p:sp>
          <p:nvSpPr>
            <p:cNvPr id="32" name="Arredondar Retângulo em um Canto Diagonal 38">
              <a:extLst>
                <a:ext uri="{FF2B5EF4-FFF2-40B4-BE49-F238E27FC236}">
                  <a16:creationId xmlns:a16="http://schemas.microsoft.com/office/drawing/2014/main" id="{51BDB5A6-92BB-EE7C-0164-EC20DE7939DD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CF93F33-336F-8D45-5613-824780D1CC91}"/>
                </a:ext>
              </a:extLst>
            </p:cNvPr>
            <p:cNvSpPr txBox="1"/>
            <p:nvPr/>
          </p:nvSpPr>
          <p:spPr>
            <a:xfrm>
              <a:off x="1916857" y="9526689"/>
              <a:ext cx="6609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2. METODOLOGIA</a:t>
              </a:r>
            </a:p>
          </p:txBody>
        </p:sp>
      </p:grpSp>
      <p:pic>
        <p:nvPicPr>
          <p:cNvPr id="36" name="Imagem 35">
            <a:extLst>
              <a:ext uri="{FF2B5EF4-FFF2-40B4-BE49-F238E27FC236}">
                <a16:creationId xmlns:a16="http://schemas.microsoft.com/office/drawing/2014/main" id="{EB5653F0-4C02-F3B1-E330-8442DDE6A7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/>
          <a:stretch/>
        </p:blipFill>
        <p:spPr>
          <a:xfrm>
            <a:off x="10769863" y="12273578"/>
            <a:ext cx="7042465" cy="552374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1526569-1824-080A-EA73-4799B5E65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52" y="21664644"/>
            <a:ext cx="8226577" cy="6446902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BED22CA-698D-AE74-12AC-AFF1A222C6A5}"/>
              </a:ext>
            </a:extLst>
          </p:cNvPr>
          <p:cNvGrpSpPr/>
          <p:nvPr/>
        </p:nvGrpSpPr>
        <p:grpSpPr>
          <a:xfrm>
            <a:off x="10338210" y="19182527"/>
            <a:ext cx="8405107" cy="792000"/>
            <a:chOff x="1047318" y="9418307"/>
            <a:chExt cx="8405107" cy="792000"/>
          </a:xfrm>
        </p:grpSpPr>
        <p:sp>
          <p:nvSpPr>
            <p:cNvPr id="44" name="Arredondar Retângulo em um Canto Diagonal 50">
              <a:extLst>
                <a:ext uri="{FF2B5EF4-FFF2-40B4-BE49-F238E27FC236}">
                  <a16:creationId xmlns:a16="http://schemas.microsoft.com/office/drawing/2014/main" id="{DCD8CA2E-4033-2D30-3A1D-127C6DC6B2FE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B718976F-C594-0304-669C-C96FE563A163}"/>
                </a:ext>
              </a:extLst>
            </p:cNvPr>
            <p:cNvSpPr txBox="1"/>
            <p:nvPr/>
          </p:nvSpPr>
          <p:spPr>
            <a:xfrm>
              <a:off x="1916856" y="9525710"/>
              <a:ext cx="703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3.1  Título do </a:t>
              </a:r>
              <a:r>
                <a:rPr lang="pt-BR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sub-ítem</a:t>
              </a:r>
              <a:endPara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CE8014C-8066-3652-A7F7-F1EEB8E4331F}"/>
              </a:ext>
            </a:extLst>
          </p:cNvPr>
          <p:cNvGrpSpPr/>
          <p:nvPr/>
        </p:nvGrpSpPr>
        <p:grpSpPr>
          <a:xfrm>
            <a:off x="19853701" y="9485143"/>
            <a:ext cx="8405107" cy="792000"/>
            <a:chOff x="1047318" y="9418307"/>
            <a:chExt cx="8405107" cy="792000"/>
          </a:xfrm>
        </p:grpSpPr>
        <p:sp>
          <p:nvSpPr>
            <p:cNvPr id="57" name="Arredondar Retângulo em um Canto Diagonal 63">
              <a:extLst>
                <a:ext uri="{FF2B5EF4-FFF2-40B4-BE49-F238E27FC236}">
                  <a16:creationId xmlns:a16="http://schemas.microsoft.com/office/drawing/2014/main" id="{DDD9FD0A-7733-4183-8ACA-FDF7D27C1872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DE8D7DE-C5AA-B150-15A1-EE2C0CF291E2}"/>
                </a:ext>
              </a:extLst>
            </p:cNvPr>
            <p:cNvSpPr txBox="1"/>
            <p:nvPr/>
          </p:nvSpPr>
          <p:spPr>
            <a:xfrm>
              <a:off x="1916857" y="9525711"/>
              <a:ext cx="6609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4. CONCSIDERAÇÕES</a:t>
              </a:r>
            </a:p>
          </p:txBody>
        </p:sp>
      </p:grpSp>
      <p:sp>
        <p:nvSpPr>
          <p:cNvPr id="59" name="Text Box 3646">
            <a:extLst>
              <a:ext uri="{FF2B5EF4-FFF2-40B4-BE49-F238E27FC236}">
                <a16:creationId xmlns:a16="http://schemas.microsoft.com/office/drawing/2014/main" id="{BE977542-6804-5088-B9BB-E1EB6E4B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7828" y="11469466"/>
            <a:ext cx="8580056" cy="52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dicas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pôster deverá ter informações referentes ao seu artigo apresentado ao congresso para avaliação, informações tais como: Introdução, Metodologia, Conclusão e outras informações próprias de seu artigo (estes são pontos de orientação geral e não são regras).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60" name="Text Box 3927">
            <a:extLst>
              <a:ext uri="{FF2B5EF4-FFF2-40B4-BE49-F238E27FC236}">
                <a16:creationId xmlns:a16="http://schemas.microsoft.com/office/drawing/2014/main" id="{2797140F-2799-B166-8DB6-92AB02C8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7922" y="10732175"/>
            <a:ext cx="8640543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Texto Arial (tamanho da fonte = 28)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3646">
            <a:extLst>
              <a:ext uri="{FF2B5EF4-FFF2-40B4-BE49-F238E27FC236}">
                <a16:creationId xmlns:a16="http://schemas.microsoft.com/office/drawing/2014/main" id="{68AEE62C-C318-39AF-E4C3-2BD455E6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44" y="24959812"/>
            <a:ext cx="8580056" cy="43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dicas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pôster deverá ter informações referentes ao seu artigo apresentado ao congresso para avaliação, informações tais como: Introdução, Metodologia, Conclusão e outras informações próprias de seu artigo (estes são pontos de orientação geral e não são regras).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tamanho de fonte 32 como mínimo para título e fonte 28 como mínimo para conteúdo.</a:t>
            </a:r>
          </a:p>
        </p:txBody>
      </p:sp>
      <p:sp>
        <p:nvSpPr>
          <p:cNvPr id="74" name="Text Box 3927">
            <a:extLst>
              <a:ext uri="{FF2B5EF4-FFF2-40B4-BE49-F238E27FC236}">
                <a16:creationId xmlns:a16="http://schemas.microsoft.com/office/drawing/2014/main" id="{C0DFD571-49DE-096C-C5BA-BB9CA5F3E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4347707"/>
            <a:ext cx="8640543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Texto Arial (tamanho da fonte = 28)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3936">
            <a:extLst>
              <a:ext uri="{FF2B5EF4-FFF2-40B4-BE49-F238E27FC236}">
                <a16:creationId xmlns:a16="http://schemas.microsoft.com/office/drawing/2014/main" id="{264B82EA-39AC-EFD9-AE84-BAF40937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6597" y="17136809"/>
            <a:ext cx="8114164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4 –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Chamada de Trabalhos XVII SICOOPES &amp; VIII FECITIS.</a:t>
            </a: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C438929B-30E2-7B86-B39E-33EE0926A3EA}"/>
              </a:ext>
            </a:extLst>
          </p:cNvPr>
          <p:cNvGrpSpPr/>
          <p:nvPr/>
        </p:nvGrpSpPr>
        <p:grpSpPr>
          <a:xfrm>
            <a:off x="6839252" y="5034627"/>
            <a:ext cx="20059348" cy="3502242"/>
            <a:chOff x="4607722" y="5341799"/>
            <a:chExt cx="20584131" cy="3502242"/>
          </a:xfrm>
        </p:grpSpPr>
        <p:sp>
          <p:nvSpPr>
            <p:cNvPr id="80" name="Text Box 3414">
              <a:extLst>
                <a:ext uri="{FF2B5EF4-FFF2-40B4-BE49-F238E27FC236}">
                  <a16:creationId xmlns:a16="http://schemas.microsoft.com/office/drawing/2014/main" id="{047852C8-82D7-D718-304E-3EE6B4E8D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722" y="5341799"/>
              <a:ext cx="20584131" cy="2290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3877" tIns="36939" rIns="73877" bIns="36939">
              <a:spAutoFit/>
            </a:bodyPr>
            <a:lstStyle/>
            <a:p>
              <a:pPr algn="ctr" defTabSz="587375"/>
              <a:r>
                <a:rPr lang="pt-BR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</a:t>
              </a:r>
              <a:endParaRPr lang="pt-BR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87375"/>
              <a:r>
                <a:rPr lang="pt-BR" sz="7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</a:t>
              </a:r>
              <a:endParaRPr lang="pt-BR" sz="7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DD5BA341-9AAD-D76E-FE1A-E1B194388C97}"/>
                </a:ext>
              </a:extLst>
            </p:cNvPr>
            <p:cNvSpPr/>
            <p:nvPr/>
          </p:nvSpPr>
          <p:spPr>
            <a:xfrm>
              <a:off x="7423024" y="7951489"/>
              <a:ext cx="14398625" cy="8925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587375"/>
              <a:r>
                <a:rPr lang="pt-BR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Nome do autor A</a:t>
              </a:r>
              <a:r>
                <a:rPr lang="pt-BR" sz="26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; Nome do autor B²; Nome do autor C³</a:t>
              </a:r>
              <a:r>
                <a:rPr lang="pt-BR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587375"/>
              <a:r>
                <a:rPr lang="pt-BR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e-mails: </a:t>
              </a:r>
              <a:r>
                <a:rPr lang="pt-BR" sz="2600" dirty="0">
                  <a:latin typeface="Arial" panose="020B0604020202020204" pitchFamily="34" charset="0"/>
                  <a:cs typeface="Arial" panose="020B0604020202020204" pitchFamily="34" charset="0"/>
                </a:rPr>
                <a:t>autor_a@hotmail.com; autor_b@yahoo.com.br; autor_c@gmail.com</a:t>
              </a:r>
              <a:r>
                <a:rPr lang="pt-BR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82" name="Imagem 81">
            <a:extLst>
              <a:ext uri="{FF2B5EF4-FFF2-40B4-BE49-F238E27FC236}">
                <a16:creationId xmlns:a16="http://schemas.microsoft.com/office/drawing/2014/main" id="{34659194-B3DA-200E-7399-A3547C4EBF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t="42323" r="19904" b="5794"/>
          <a:stretch/>
        </p:blipFill>
        <p:spPr bwMode="auto">
          <a:xfrm>
            <a:off x="0" y="35988815"/>
            <a:ext cx="28800426" cy="7244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Text Box 3927">
            <a:extLst>
              <a:ext uri="{FF2B5EF4-FFF2-40B4-BE49-F238E27FC236}">
                <a16:creationId xmlns:a16="http://schemas.microsoft.com/office/drawing/2014/main" id="{105990EB-079A-802D-E128-78240CB88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5756" y="33855203"/>
            <a:ext cx="846954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just" defTabSz="822325">
              <a:spcBef>
                <a:spcPct val="50000"/>
              </a:spcBef>
            </a:pPr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Texto Arial (tamanho da fonte = 28)</a:t>
            </a:r>
            <a:endParaRPr 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3646">
            <a:extLst>
              <a:ext uri="{FF2B5EF4-FFF2-40B4-BE49-F238E27FC236}">
                <a16:creationId xmlns:a16="http://schemas.microsoft.com/office/drawing/2014/main" id="{1DCBB12F-D029-5A34-E9FD-033240AA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786" y="28799399"/>
            <a:ext cx="8644632" cy="33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dicas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pôster deverá ter informações referentes ao seu artigo apresentado ao congresso para avaliação, informações tais como: Introdução, Metodologia, Conclusão e outras informações próprias de seu artigo (estes são pontos de orientação geral e não são regras).</a:t>
            </a:r>
          </a:p>
        </p:txBody>
      </p:sp>
      <p:sp>
        <p:nvSpPr>
          <p:cNvPr id="86" name="Text Box 3646">
            <a:extLst>
              <a:ext uri="{FF2B5EF4-FFF2-40B4-BE49-F238E27FC236}">
                <a16:creationId xmlns:a16="http://schemas.microsoft.com/office/drawing/2014/main" id="{167DF729-2B33-CBB0-4466-8C553C75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6326" y="34690607"/>
            <a:ext cx="8580056" cy="33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dicas</a:t>
            </a: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defTabSz="587375">
              <a:spcBef>
                <a:spcPct val="50000"/>
              </a:spcBef>
              <a:buFontTx/>
              <a:buChar char="•"/>
            </a:pPr>
            <a:r>
              <a:rPr lang="pt-P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pôster deverá ter informações referentes ao seu artigo apresentado ao congresso para avaliação, informações tais como: Introdução, Metodologia, Conclusão e outras informações próprias de seu artigo (estes são pontos de orientação geral e não são regras).</a:t>
            </a:r>
          </a:p>
        </p:txBody>
      </p:sp>
      <p:sp>
        <p:nvSpPr>
          <p:cNvPr id="89" name="Text Box 3936">
            <a:extLst>
              <a:ext uri="{FF2B5EF4-FFF2-40B4-BE49-F238E27FC236}">
                <a16:creationId xmlns:a16="http://schemas.microsoft.com/office/drawing/2014/main" id="{97A2941D-3C19-554E-3604-6A141FDC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9494786"/>
            <a:ext cx="8114164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Figura 1 –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Cartaz do XVII SICOOPES &amp; VIII FECITIS.</a:t>
            </a:r>
          </a:p>
        </p:txBody>
      </p:sp>
      <p:sp>
        <p:nvSpPr>
          <p:cNvPr id="90" name="Text Box 3686">
            <a:extLst>
              <a:ext uri="{FF2B5EF4-FFF2-40B4-BE49-F238E27FC236}">
                <a16:creationId xmlns:a16="http://schemas.microsoft.com/office/drawing/2014/main" id="{CBC5C69C-5E86-4A0C-4B28-571015EB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073" y="28161474"/>
            <a:ext cx="8660559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Fonte: SICOOPES (2024).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25D9B3FC-781D-EBA3-DE07-42D7FBB03467}"/>
              </a:ext>
            </a:extLst>
          </p:cNvPr>
          <p:cNvGrpSpPr/>
          <p:nvPr/>
        </p:nvGrpSpPr>
        <p:grpSpPr>
          <a:xfrm>
            <a:off x="10282560" y="32837408"/>
            <a:ext cx="8405107" cy="792000"/>
            <a:chOff x="1047318" y="9418307"/>
            <a:chExt cx="8405107" cy="792000"/>
          </a:xfrm>
        </p:grpSpPr>
        <p:sp>
          <p:nvSpPr>
            <p:cNvPr id="92" name="Arredondar Retângulo em um Canto Diagonal 57">
              <a:extLst>
                <a:ext uri="{FF2B5EF4-FFF2-40B4-BE49-F238E27FC236}">
                  <a16:creationId xmlns:a16="http://schemas.microsoft.com/office/drawing/2014/main" id="{217F8722-3DC9-40C2-6E79-0ED547ABAFB7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573CFB9A-FFFD-BAAD-D678-7FE3B18E21D0}"/>
                </a:ext>
              </a:extLst>
            </p:cNvPr>
            <p:cNvSpPr txBox="1"/>
            <p:nvPr/>
          </p:nvSpPr>
          <p:spPr>
            <a:xfrm>
              <a:off x="1916856" y="9525710"/>
              <a:ext cx="703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3.1.1  Título do </a:t>
              </a:r>
              <a:r>
                <a:rPr lang="pt-BR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sub-ítem</a:t>
              </a:r>
              <a:endPara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90C20C85-1775-1066-BBD5-BAE00B277E21}"/>
              </a:ext>
            </a:extLst>
          </p:cNvPr>
          <p:cNvGrpSpPr/>
          <p:nvPr/>
        </p:nvGrpSpPr>
        <p:grpSpPr>
          <a:xfrm>
            <a:off x="19879424" y="27028360"/>
            <a:ext cx="8405107" cy="792000"/>
            <a:chOff x="1047318" y="9418307"/>
            <a:chExt cx="8405107" cy="792000"/>
          </a:xfrm>
        </p:grpSpPr>
        <p:sp>
          <p:nvSpPr>
            <p:cNvPr id="95" name="Arredondar Retângulo em um Canto Diagonal 71">
              <a:extLst>
                <a:ext uri="{FF2B5EF4-FFF2-40B4-BE49-F238E27FC236}">
                  <a16:creationId xmlns:a16="http://schemas.microsoft.com/office/drawing/2014/main" id="{E71B6ECD-1108-FB7D-2D20-1352C47D9BB1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40BB0AE8-E4A2-472B-CCC8-E44370544C7C}"/>
                </a:ext>
              </a:extLst>
            </p:cNvPr>
            <p:cNvSpPr txBox="1"/>
            <p:nvPr/>
          </p:nvSpPr>
          <p:spPr>
            <a:xfrm>
              <a:off x="1916856" y="9525710"/>
              <a:ext cx="703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5. AGRADECIMENTOS</a:t>
              </a:r>
            </a:p>
          </p:txBody>
        </p:sp>
      </p:grpSp>
      <p:sp>
        <p:nvSpPr>
          <p:cNvPr id="100" name="Text Box 3686">
            <a:extLst>
              <a:ext uri="{FF2B5EF4-FFF2-40B4-BE49-F238E27FC236}">
                <a16:creationId xmlns:a16="http://schemas.microsoft.com/office/drawing/2014/main" id="{12B7338F-F18D-BDF4-29F4-3B7AE66F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4415" y="25984572"/>
            <a:ext cx="4983240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SICOOPES, 2024.</a:t>
            </a:r>
          </a:p>
        </p:txBody>
      </p:sp>
      <p:sp>
        <p:nvSpPr>
          <p:cNvPr id="101" name="Text Box 3646">
            <a:extLst>
              <a:ext uri="{FF2B5EF4-FFF2-40B4-BE49-F238E27FC236}">
                <a16:creationId xmlns:a16="http://schemas.microsoft.com/office/drawing/2014/main" id="{D674CC10-05C5-0976-D9C8-EABDDAB9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0398" y="28162333"/>
            <a:ext cx="8644632" cy="5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877" tIns="36939" rIns="73877" bIns="36939">
            <a:spAutoFit/>
          </a:bodyPr>
          <a:lstStyle/>
          <a:p>
            <a:pPr algn="just" defTabSz="587375">
              <a:spcBef>
                <a:spcPct val="50000"/>
              </a:spcBef>
            </a:pPr>
            <a:r>
              <a:rPr lang="pt-PT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opcional</a:t>
            </a:r>
            <a:endParaRPr lang="pt-PT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 Box 3661">
            <a:extLst>
              <a:ext uri="{FF2B5EF4-FFF2-40B4-BE49-F238E27FC236}">
                <a16:creationId xmlns:a16="http://schemas.microsoft.com/office/drawing/2014/main" id="{9F4C9B68-E42E-5836-B018-93AD833BA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7098" y="32362622"/>
            <a:ext cx="8677875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l" defTabSz="557213">
              <a:spcBef>
                <a:spcPct val="50000"/>
              </a:spcBef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Listar as referências citadas no texto.</a:t>
            </a:r>
          </a:p>
        </p:txBody>
      </p: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AF3B7F33-14D0-534A-8957-C20CCD334809}"/>
              </a:ext>
            </a:extLst>
          </p:cNvPr>
          <p:cNvGrpSpPr/>
          <p:nvPr/>
        </p:nvGrpSpPr>
        <p:grpSpPr>
          <a:xfrm>
            <a:off x="19879424" y="31181496"/>
            <a:ext cx="8405107" cy="792000"/>
            <a:chOff x="1047318" y="9418307"/>
            <a:chExt cx="8405107" cy="792000"/>
          </a:xfrm>
        </p:grpSpPr>
        <p:sp>
          <p:nvSpPr>
            <p:cNvPr id="105" name="Arredondar Retângulo em um Canto Diagonal 77">
              <a:extLst>
                <a:ext uri="{FF2B5EF4-FFF2-40B4-BE49-F238E27FC236}">
                  <a16:creationId xmlns:a16="http://schemas.microsoft.com/office/drawing/2014/main" id="{DEA4EE66-65AD-1296-4EEA-8EBE613F513F}"/>
                </a:ext>
              </a:extLst>
            </p:cNvPr>
            <p:cNvSpPr/>
            <p:nvPr/>
          </p:nvSpPr>
          <p:spPr>
            <a:xfrm>
              <a:off x="1047318" y="9418307"/>
              <a:ext cx="8405107" cy="792000"/>
            </a:xfrm>
            <a:prstGeom prst="round2DiagRect">
              <a:avLst>
                <a:gd name="adj1" fmla="val 50000"/>
                <a:gd name="adj2" fmla="val 0"/>
              </a:avLst>
            </a:prstGeom>
            <a:blipFill dpi="0" rotWithShape="1">
              <a:blip r:embed="rId4"/>
              <a:srcRect/>
              <a:stretch>
                <a:fillRect t="-36000" b="-3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id="{24B3A85A-780C-156A-99DF-3A49942F71FE}"/>
                </a:ext>
              </a:extLst>
            </p:cNvPr>
            <p:cNvSpPr txBox="1"/>
            <p:nvPr/>
          </p:nvSpPr>
          <p:spPr>
            <a:xfrm>
              <a:off x="1916856" y="9525710"/>
              <a:ext cx="7038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6. REFERÊNCIAS</a:t>
              </a:r>
            </a:p>
          </p:txBody>
        </p:sp>
      </p:grpSp>
      <p:sp>
        <p:nvSpPr>
          <p:cNvPr id="108" name="Text Box 3686">
            <a:extLst>
              <a:ext uri="{FF2B5EF4-FFF2-40B4-BE49-F238E27FC236}">
                <a16:creationId xmlns:a16="http://schemas.microsoft.com/office/drawing/2014/main" id="{EFF7A378-9176-9586-87D5-3D3DA391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677" y="40403164"/>
            <a:ext cx="4983240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 defTabSz="822325">
              <a:spcBef>
                <a:spcPct val="500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SICOOPES, 2024.</a:t>
            </a:r>
          </a:p>
        </p:txBody>
      </p:sp>
      <p:pic>
        <p:nvPicPr>
          <p:cNvPr id="110" name="Imagem 109">
            <a:extLst>
              <a:ext uri="{FF2B5EF4-FFF2-40B4-BE49-F238E27FC236}">
                <a16:creationId xmlns:a16="http://schemas.microsoft.com/office/drawing/2014/main" id="{906A5074-6DBA-3203-6705-862353BCB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7" y="30169001"/>
            <a:ext cx="7018528" cy="10058400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id="{0BE16E04-2F24-894A-64A4-19D2EAACD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371" y="17720021"/>
            <a:ext cx="8023783" cy="80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39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633</Words>
  <Application>Microsoft Macintosh PowerPoint</Application>
  <PresentationFormat>Personalizar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ANDREY</dc:creator>
  <cp:lastModifiedBy>roberta coelho</cp:lastModifiedBy>
  <cp:revision>49</cp:revision>
  <dcterms:created xsi:type="dcterms:W3CDTF">2019-06-11T22:41:08Z</dcterms:created>
  <dcterms:modified xsi:type="dcterms:W3CDTF">2024-04-07T13:23:39Z</dcterms:modified>
</cp:coreProperties>
</file>