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28790900" cy="43192700"/>
  <p:notesSz cx="6858000" cy="9144000"/>
  <p:embeddedFontLst>
    <p:embeddedFont>
      <p:font typeface="Arial" panose="020B0604020202020204" pitchFamily="34" charset="0"/>
      <p:regular r:id="rId3"/>
    </p:embeddedFont>
    <p:embeddedFont>
      <p:font typeface="Arial Bold" panose="020B0604020202020204" charset="0"/>
      <p:regular r:id="rId4"/>
    </p:embeddedFont>
    <p:embeddedFont>
      <p:font typeface="Bree Serif" panose="020B0604020202020204" charset="0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(MS) Bold" panose="020B0604020202020204" charset="0"/>
      <p:regular r:id="rId10"/>
    </p:embeddedFont>
    <p:embeddedFont>
      <p:font typeface="Chau Philomene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7" d="100"/>
          <a:sy n="27" d="100"/>
        </p:scale>
        <p:origin x="788" y="-4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viewProps" Target="view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tableStyles" Target="tableStyle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hyperlink" Target="http://www.sicoopes.com.br/" TargetMode="External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231" y="28636"/>
            <a:ext cx="28794075" cy="43195875"/>
          </a:xfrm>
          <a:custGeom>
            <a:avLst/>
            <a:gdLst/>
            <a:ahLst/>
            <a:cxnLst/>
            <a:rect l="l" t="t" r="r" b="b"/>
            <a:pathLst>
              <a:path w="28794075" h="43195875">
                <a:moveTo>
                  <a:pt x="0" y="0"/>
                </a:moveTo>
                <a:lnTo>
                  <a:pt x="28794075" y="0"/>
                </a:lnTo>
                <a:lnTo>
                  <a:pt x="28794075" y="43195875"/>
                </a:lnTo>
                <a:lnTo>
                  <a:pt x="0" y="43195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 l="-25008" r="-2500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6510" y="1751115"/>
            <a:ext cx="28794075" cy="544855"/>
            <a:chOff x="0" y="0"/>
            <a:chExt cx="65472463" cy="808726"/>
          </a:xfrm>
        </p:grpSpPr>
        <p:sp>
          <p:nvSpPr>
            <p:cNvPr id="4" name="Freeform 4"/>
            <p:cNvSpPr/>
            <p:nvPr/>
          </p:nvSpPr>
          <p:spPr>
            <a:xfrm>
              <a:off x="37826979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2433731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3191951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8629568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54076937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425916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393248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758220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195837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1643206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992185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0366375" y="24850480"/>
            <a:ext cx="8489521" cy="474663"/>
            <a:chOff x="0" y="0"/>
            <a:chExt cx="11319361" cy="6328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19361" cy="632884"/>
            </a:xfrm>
            <a:custGeom>
              <a:avLst/>
              <a:gdLst/>
              <a:ahLst/>
              <a:cxnLst/>
              <a:rect l="l" t="t" r="r" b="b"/>
              <a:pathLst>
                <a:path w="11319361" h="632884">
                  <a:moveTo>
                    <a:pt x="0" y="0"/>
                  </a:moveTo>
                  <a:lnTo>
                    <a:pt x="11319361" y="0"/>
                  </a:lnTo>
                  <a:lnTo>
                    <a:pt x="11319361" y="632884"/>
                  </a:lnTo>
                  <a:lnTo>
                    <a:pt x="0" y="6328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1319361" cy="69003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120"/>
                </a:lnSpc>
              </a:pPr>
              <a:r>
                <a:rPr lang="en-US" sz="26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 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56300" y="11311320"/>
            <a:ext cx="8580056" cy="11708554"/>
            <a:chOff x="0" y="0"/>
            <a:chExt cx="11440075" cy="1561140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40075" cy="15611405"/>
            </a:xfrm>
            <a:custGeom>
              <a:avLst/>
              <a:gdLst/>
              <a:ahLst/>
              <a:cxnLst/>
              <a:rect l="l" t="t" r="r" b="b"/>
              <a:pathLst>
                <a:path w="11440075" h="15611405">
                  <a:moveTo>
                    <a:pt x="0" y="0"/>
                  </a:moveTo>
                  <a:lnTo>
                    <a:pt x="11440075" y="0"/>
                  </a:lnTo>
                  <a:lnTo>
                    <a:pt x="11440075" y="15611405"/>
                  </a:lnTo>
                  <a:lnTo>
                    <a:pt x="0" y="156114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11440075" cy="156685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Algumas dicas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pôster deverá ter informações referentes ao seu artigo apresentado ao congresso para avaliação, informações tais como: Introdução, Metodologia, Conclusão e outras informações próprias de seu artigo (estes são pontos de orientação geral e não são regras).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Utilize tamanho de fonte 32 como mínimo para título e fonte 28 como mínimo para conteúdo.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Figuras e tabelas deverão cobrir, no máximo, 50% do pôster, informando a fonte dos dados contidos nas mesmas. A fonte deverá ser colocada abaixo das figuras e tabelas.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 informações apresentadas no pôster devem ser concisas e claras.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Dimensão 80cm x 120cm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Este modelo já se encontra na formatação sugerida.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data e horário de apresentação do pôster será publicada no site em “Cadernos de Apresentação”. 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Em caso de dúvidas referentes a apresentação e ao formato do pôster, por favor entre em contato através do site do evento na área “fale conosco” a partir do link: </a:t>
              </a:r>
              <a:r>
                <a:rPr lang="en-US" sz="2799" u="sng">
                  <a:solidFill>
                    <a:srgbClr val="0563C1"/>
                  </a:solidFill>
                  <a:latin typeface="Arial"/>
                  <a:ea typeface="Arial"/>
                  <a:cs typeface="Arial"/>
                  <a:sym typeface="Arial"/>
                  <a:hlinkClick r:id="rId5" tooltip="http://www.sicoopes.com.br/"/>
                </a:rPr>
                <a:t>http://www.sicoopes.com.br/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72347" y="20122787"/>
            <a:ext cx="8579898" cy="532248"/>
            <a:chOff x="0" y="0"/>
            <a:chExt cx="11439864" cy="7096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439864" cy="709664"/>
            </a:xfrm>
            <a:custGeom>
              <a:avLst/>
              <a:gdLst/>
              <a:ahLst/>
              <a:cxnLst/>
              <a:rect l="l" t="t" r="r" b="b"/>
              <a:pathLst>
                <a:path w="11439864" h="709664">
                  <a:moveTo>
                    <a:pt x="0" y="0"/>
                  </a:moveTo>
                  <a:lnTo>
                    <a:pt x="11439864" y="0"/>
                  </a:lnTo>
                  <a:lnTo>
                    <a:pt x="11439864" y="709664"/>
                  </a:lnTo>
                  <a:lnTo>
                    <a:pt x="0" y="7096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11439864" cy="7668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52064" y="20883760"/>
            <a:ext cx="8552061" cy="698653"/>
            <a:chOff x="0" y="0"/>
            <a:chExt cx="11402748" cy="9315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402748" cy="931537"/>
            </a:xfrm>
            <a:custGeom>
              <a:avLst/>
              <a:gdLst/>
              <a:ahLst/>
              <a:cxnLst/>
              <a:rect l="l" t="t" r="r" b="b"/>
              <a:pathLst>
                <a:path w="11402748" h="931537">
                  <a:moveTo>
                    <a:pt x="0" y="0"/>
                  </a:moveTo>
                  <a:lnTo>
                    <a:pt x="11402748" y="0"/>
                  </a:lnTo>
                  <a:lnTo>
                    <a:pt x="11402748" y="931537"/>
                  </a:lnTo>
                  <a:lnTo>
                    <a:pt x="0" y="931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11402748" cy="9791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Figura 3 – Utilize gráficos para expressar uma relação de proporcionalidade e comparações entre categorias.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096224" y="11225374"/>
            <a:ext cx="8584318" cy="698653"/>
            <a:chOff x="0" y="0"/>
            <a:chExt cx="11445757" cy="9315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445757" cy="931537"/>
            </a:xfrm>
            <a:custGeom>
              <a:avLst/>
              <a:gdLst/>
              <a:ahLst/>
              <a:cxnLst/>
              <a:rect l="l" t="t" r="r" b="b"/>
              <a:pathLst>
                <a:path w="11445757" h="931537">
                  <a:moveTo>
                    <a:pt x="0" y="0"/>
                  </a:moveTo>
                  <a:lnTo>
                    <a:pt x="11445757" y="0"/>
                  </a:lnTo>
                  <a:lnTo>
                    <a:pt x="11445757" y="931537"/>
                  </a:lnTo>
                  <a:lnTo>
                    <a:pt x="0" y="9315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1445757" cy="9791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Figura 2 – Utilize gráficos para expressar uma relação de proporcionalidade e comparações entre categorias.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225585" y="10528923"/>
            <a:ext cx="8510797" cy="513987"/>
            <a:chOff x="0" y="0"/>
            <a:chExt cx="11347729" cy="68531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347729" cy="685316"/>
            </a:xfrm>
            <a:custGeom>
              <a:avLst/>
              <a:gdLst/>
              <a:ahLst/>
              <a:cxnLst/>
              <a:rect l="l" t="t" r="r" b="b"/>
              <a:pathLst>
                <a:path w="11347729" h="685316">
                  <a:moveTo>
                    <a:pt x="0" y="0"/>
                  </a:moveTo>
                  <a:lnTo>
                    <a:pt x="11347729" y="0"/>
                  </a:lnTo>
                  <a:lnTo>
                    <a:pt x="11347729" y="685316"/>
                  </a:lnTo>
                  <a:lnTo>
                    <a:pt x="0" y="685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57150"/>
              <a:ext cx="11347729" cy="7424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075823" y="18097523"/>
            <a:ext cx="8660559" cy="390876"/>
            <a:chOff x="0" y="0"/>
            <a:chExt cx="11547412" cy="52116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547412" cy="521168"/>
            </a:xfrm>
            <a:custGeom>
              <a:avLst/>
              <a:gdLst/>
              <a:ahLst/>
              <a:cxnLst/>
              <a:rect l="l" t="t" r="r" b="b"/>
              <a:pathLst>
                <a:path w="11547412" h="521168">
                  <a:moveTo>
                    <a:pt x="0" y="0"/>
                  </a:moveTo>
                  <a:lnTo>
                    <a:pt x="11547412" y="0"/>
                  </a:lnTo>
                  <a:lnTo>
                    <a:pt x="11547412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11547412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</a:t>
              </a: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SICOOPES, 2025.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46394" y="10508715"/>
            <a:ext cx="8640543" cy="513987"/>
            <a:chOff x="0" y="0"/>
            <a:chExt cx="11520724" cy="68531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520724" cy="685316"/>
            </a:xfrm>
            <a:custGeom>
              <a:avLst/>
              <a:gdLst/>
              <a:ahLst/>
              <a:cxnLst/>
              <a:rect l="l" t="t" r="r" b="b"/>
              <a:pathLst>
                <a:path w="11520724" h="685316">
                  <a:moveTo>
                    <a:pt x="0" y="0"/>
                  </a:moveTo>
                  <a:lnTo>
                    <a:pt x="11520724" y="0"/>
                  </a:lnTo>
                  <a:lnTo>
                    <a:pt x="11520724" y="685316"/>
                  </a:lnTo>
                  <a:lnTo>
                    <a:pt x="0" y="685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1520724" cy="7424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43775" y="9488935"/>
            <a:ext cx="8405107" cy="792000"/>
            <a:chOff x="0" y="0"/>
            <a:chExt cx="11206809" cy="1056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1916857" y="9593525"/>
            <a:ext cx="6609112" cy="584775"/>
            <a:chOff x="0" y="0"/>
            <a:chExt cx="8812149" cy="7797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812150" cy="779700"/>
            </a:xfrm>
            <a:custGeom>
              <a:avLst/>
              <a:gdLst/>
              <a:ahLst/>
              <a:cxnLst/>
              <a:rect l="l" t="t" r="r" b="b"/>
              <a:pathLst>
                <a:path w="8812150" h="779700">
                  <a:moveTo>
                    <a:pt x="0" y="0"/>
                  </a:moveTo>
                  <a:lnTo>
                    <a:pt x="8812150" y="0"/>
                  </a:lnTo>
                  <a:lnTo>
                    <a:pt x="8812150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66675"/>
              <a:ext cx="8812149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1. INTRODUÇÃO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365381" y="9485143"/>
            <a:ext cx="8405107" cy="792000"/>
            <a:chOff x="0" y="0"/>
            <a:chExt cx="11206809" cy="1056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7" name="Group 47"/>
          <p:cNvGrpSpPr/>
          <p:nvPr/>
        </p:nvGrpSpPr>
        <p:grpSpPr>
          <a:xfrm>
            <a:off x="11234920" y="9592547"/>
            <a:ext cx="6609112" cy="584775"/>
            <a:chOff x="0" y="0"/>
            <a:chExt cx="8812149" cy="7797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812150" cy="779700"/>
            </a:xfrm>
            <a:custGeom>
              <a:avLst/>
              <a:gdLst/>
              <a:ahLst/>
              <a:cxnLst/>
              <a:rect l="l" t="t" r="r" b="b"/>
              <a:pathLst>
                <a:path w="8812150" h="779700">
                  <a:moveTo>
                    <a:pt x="0" y="0"/>
                  </a:moveTo>
                  <a:lnTo>
                    <a:pt x="8812150" y="0"/>
                  </a:lnTo>
                  <a:lnTo>
                    <a:pt x="8812150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66675"/>
              <a:ext cx="8812149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3. RESULTADOS E DISCUSSÕES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77633" y="23241965"/>
            <a:ext cx="8405107" cy="792000"/>
            <a:chOff x="0" y="0"/>
            <a:chExt cx="11206809" cy="10560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2" name="Group 52"/>
          <p:cNvGrpSpPr/>
          <p:nvPr/>
        </p:nvGrpSpPr>
        <p:grpSpPr>
          <a:xfrm>
            <a:off x="1847172" y="23350347"/>
            <a:ext cx="6609112" cy="584775"/>
            <a:chOff x="0" y="0"/>
            <a:chExt cx="8812149" cy="7797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812150" cy="779700"/>
            </a:xfrm>
            <a:custGeom>
              <a:avLst/>
              <a:gdLst/>
              <a:ahLst/>
              <a:cxnLst/>
              <a:rect l="l" t="t" r="r" b="b"/>
              <a:pathLst>
                <a:path w="8812150" h="779700">
                  <a:moveTo>
                    <a:pt x="0" y="0"/>
                  </a:moveTo>
                  <a:lnTo>
                    <a:pt x="8812150" y="0"/>
                  </a:lnTo>
                  <a:lnTo>
                    <a:pt x="8812150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66675"/>
              <a:ext cx="8812149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2. METODOLOGIA</a:t>
              </a:r>
            </a:p>
          </p:txBody>
        </p:sp>
      </p:grpSp>
      <p:sp>
        <p:nvSpPr>
          <p:cNvPr id="55" name="Freeform 55"/>
          <p:cNvSpPr/>
          <p:nvPr/>
        </p:nvSpPr>
        <p:spPr>
          <a:xfrm>
            <a:off x="10769863" y="12273578"/>
            <a:ext cx="7042465" cy="5523747"/>
          </a:xfrm>
          <a:custGeom>
            <a:avLst/>
            <a:gdLst/>
            <a:ahLst/>
            <a:cxnLst/>
            <a:rect l="l" t="t" r="r" b="b"/>
            <a:pathLst>
              <a:path w="7042465" h="5523747">
                <a:moveTo>
                  <a:pt x="0" y="0"/>
                </a:moveTo>
                <a:lnTo>
                  <a:pt x="7042465" y="0"/>
                </a:lnTo>
                <a:lnTo>
                  <a:pt x="7042465" y="5523747"/>
                </a:lnTo>
                <a:lnTo>
                  <a:pt x="0" y="5523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6767"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0479452" y="21664644"/>
            <a:ext cx="8226577" cy="6446902"/>
          </a:xfrm>
          <a:custGeom>
            <a:avLst/>
            <a:gdLst/>
            <a:ahLst/>
            <a:cxnLst/>
            <a:rect l="l" t="t" r="r" b="b"/>
            <a:pathLst>
              <a:path w="8226577" h="6446902">
                <a:moveTo>
                  <a:pt x="0" y="0"/>
                </a:moveTo>
                <a:lnTo>
                  <a:pt x="8226577" y="0"/>
                </a:lnTo>
                <a:lnTo>
                  <a:pt x="8226577" y="6446902"/>
                </a:lnTo>
                <a:lnTo>
                  <a:pt x="0" y="64469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7" name="Group 57"/>
          <p:cNvGrpSpPr/>
          <p:nvPr/>
        </p:nvGrpSpPr>
        <p:grpSpPr>
          <a:xfrm>
            <a:off x="10338210" y="19182527"/>
            <a:ext cx="8405107" cy="792000"/>
            <a:chOff x="0" y="0"/>
            <a:chExt cx="11206809" cy="10560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9" name="Group 59"/>
          <p:cNvGrpSpPr/>
          <p:nvPr/>
        </p:nvGrpSpPr>
        <p:grpSpPr>
          <a:xfrm>
            <a:off x="11207748" y="19289930"/>
            <a:ext cx="7038293" cy="584775"/>
            <a:chOff x="0" y="0"/>
            <a:chExt cx="9384391" cy="7797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9384391" cy="779700"/>
            </a:xfrm>
            <a:custGeom>
              <a:avLst/>
              <a:gdLst/>
              <a:ahLst/>
              <a:cxnLst/>
              <a:rect l="l" t="t" r="r" b="b"/>
              <a:pathLst>
                <a:path w="9384391" h="779700">
                  <a:moveTo>
                    <a:pt x="0" y="0"/>
                  </a:moveTo>
                  <a:lnTo>
                    <a:pt x="9384391" y="0"/>
                  </a:lnTo>
                  <a:lnTo>
                    <a:pt x="9384391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66675"/>
              <a:ext cx="9384391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3.1  Título do sub-ítem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9853701" y="9485143"/>
            <a:ext cx="8405107" cy="792000"/>
            <a:chOff x="0" y="0"/>
            <a:chExt cx="11206809" cy="10560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4" name="Group 64"/>
          <p:cNvGrpSpPr/>
          <p:nvPr/>
        </p:nvGrpSpPr>
        <p:grpSpPr>
          <a:xfrm>
            <a:off x="20723240" y="9592547"/>
            <a:ext cx="6609112" cy="591439"/>
            <a:chOff x="0" y="0"/>
            <a:chExt cx="8812149" cy="78858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812150" cy="788585"/>
            </a:xfrm>
            <a:custGeom>
              <a:avLst/>
              <a:gdLst/>
              <a:ahLst/>
              <a:cxnLst/>
              <a:rect l="l" t="t" r="r" b="b"/>
              <a:pathLst>
                <a:path w="8812150" h="788585">
                  <a:moveTo>
                    <a:pt x="0" y="0"/>
                  </a:moveTo>
                  <a:lnTo>
                    <a:pt x="8812150" y="0"/>
                  </a:lnTo>
                  <a:lnTo>
                    <a:pt x="8812150" y="788585"/>
                  </a:lnTo>
                  <a:lnTo>
                    <a:pt x="0" y="7885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66675"/>
              <a:ext cx="8812149" cy="8552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4. CONSIDERAÇÕES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19677828" y="11469466"/>
            <a:ext cx="8580056" cy="5245246"/>
            <a:chOff x="0" y="0"/>
            <a:chExt cx="11440075" cy="6993661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1440075" cy="6993661"/>
            </a:xfrm>
            <a:custGeom>
              <a:avLst/>
              <a:gdLst/>
              <a:ahLst/>
              <a:cxnLst/>
              <a:rect l="l" t="t" r="r" b="b"/>
              <a:pathLst>
                <a:path w="11440075" h="6993661">
                  <a:moveTo>
                    <a:pt x="0" y="0"/>
                  </a:moveTo>
                  <a:lnTo>
                    <a:pt x="11440075" y="0"/>
                  </a:lnTo>
                  <a:lnTo>
                    <a:pt x="11440075" y="6993661"/>
                  </a:lnTo>
                  <a:lnTo>
                    <a:pt x="0" y="69936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9" name="TextBox 69"/>
            <p:cNvSpPr txBox="1"/>
            <p:nvPr/>
          </p:nvSpPr>
          <p:spPr>
            <a:xfrm>
              <a:off x="0" y="-57150"/>
              <a:ext cx="11440075" cy="705081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Algumas dicas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pôster deverá ter informações referentes ao seu artigo apresentado ao congresso para avaliação, informações tais como: Introdução, Metodologia, Conclusão e outras informações próprias de seu artigo (estes são pontos de orientação geral e não são regras).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Figuras e tabelas deverão cobrir, no máximo, 50% do pôster, informando a fonte dos dados contidos nas mesmas. A fonte deverá ser colocada abaixo das figuras e tabelas.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9667922" y="10732175"/>
            <a:ext cx="8640543" cy="513987"/>
            <a:chOff x="0" y="0"/>
            <a:chExt cx="11520724" cy="685316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1520724" cy="685316"/>
            </a:xfrm>
            <a:custGeom>
              <a:avLst/>
              <a:gdLst/>
              <a:ahLst/>
              <a:cxnLst/>
              <a:rect l="l" t="t" r="r" b="b"/>
              <a:pathLst>
                <a:path w="11520724" h="685316">
                  <a:moveTo>
                    <a:pt x="0" y="0"/>
                  </a:moveTo>
                  <a:lnTo>
                    <a:pt x="11520724" y="0"/>
                  </a:lnTo>
                  <a:lnTo>
                    <a:pt x="11520724" y="685316"/>
                  </a:lnTo>
                  <a:lnTo>
                    <a:pt x="0" y="685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2" name="TextBox 72"/>
            <p:cNvSpPr txBox="1"/>
            <p:nvPr/>
          </p:nvSpPr>
          <p:spPr>
            <a:xfrm>
              <a:off x="0" y="-57150"/>
              <a:ext cx="11520724" cy="7424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79844" y="24959812"/>
            <a:ext cx="8580056" cy="4383471"/>
            <a:chOff x="0" y="0"/>
            <a:chExt cx="11440075" cy="5844628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1440075" cy="5844628"/>
            </a:xfrm>
            <a:custGeom>
              <a:avLst/>
              <a:gdLst/>
              <a:ahLst/>
              <a:cxnLst/>
              <a:rect l="l" t="t" r="r" b="b"/>
              <a:pathLst>
                <a:path w="11440075" h="5844628">
                  <a:moveTo>
                    <a:pt x="0" y="0"/>
                  </a:moveTo>
                  <a:lnTo>
                    <a:pt x="11440075" y="0"/>
                  </a:lnTo>
                  <a:lnTo>
                    <a:pt x="11440075" y="5844628"/>
                  </a:lnTo>
                  <a:lnTo>
                    <a:pt x="0" y="58446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5" name="TextBox 75"/>
            <p:cNvSpPr txBox="1"/>
            <p:nvPr/>
          </p:nvSpPr>
          <p:spPr>
            <a:xfrm>
              <a:off x="0" y="-57150"/>
              <a:ext cx="11440075" cy="59017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Algumas dicas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pôster deverá ter informações referentes ao seu artigo apresentado ao congresso para avaliação, informações tais como: Introdução, Metodologia, Conclusão e outras informações próprias de seu artigo (estes são pontos de orientação geral e não são regras).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Utilize tamanho de fonte 32 como mínimo para título e fonte 28 como mínimo para conteúdo.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769938" y="24347707"/>
            <a:ext cx="8640543" cy="513987"/>
            <a:chOff x="0" y="0"/>
            <a:chExt cx="11520724" cy="685316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1520724" cy="685316"/>
            </a:xfrm>
            <a:custGeom>
              <a:avLst/>
              <a:gdLst/>
              <a:ahLst/>
              <a:cxnLst/>
              <a:rect l="l" t="t" r="r" b="b"/>
              <a:pathLst>
                <a:path w="11520724" h="685316">
                  <a:moveTo>
                    <a:pt x="0" y="0"/>
                  </a:moveTo>
                  <a:lnTo>
                    <a:pt x="11520724" y="0"/>
                  </a:lnTo>
                  <a:lnTo>
                    <a:pt x="11520724" y="685316"/>
                  </a:lnTo>
                  <a:lnTo>
                    <a:pt x="0" y="685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57150"/>
              <a:ext cx="11520724" cy="7424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9626597" y="17136809"/>
            <a:ext cx="8114164" cy="390876"/>
            <a:chOff x="0" y="0"/>
            <a:chExt cx="10818885" cy="521168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10818885" cy="521168"/>
            </a:xfrm>
            <a:custGeom>
              <a:avLst/>
              <a:gdLst/>
              <a:ahLst/>
              <a:cxnLst/>
              <a:rect l="l" t="t" r="r" b="b"/>
              <a:pathLst>
                <a:path w="10818885" h="521168">
                  <a:moveTo>
                    <a:pt x="0" y="0"/>
                  </a:moveTo>
                  <a:lnTo>
                    <a:pt x="10818885" y="0"/>
                  </a:lnTo>
                  <a:lnTo>
                    <a:pt x="10818885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1" name="TextBox 81"/>
            <p:cNvSpPr txBox="1"/>
            <p:nvPr/>
          </p:nvSpPr>
          <p:spPr>
            <a:xfrm>
              <a:off x="0" y="-47625"/>
              <a:ext cx="10818885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Figura 4 – </a:t>
              </a: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Chamada de Trabalhos XVIII SICOOPES &amp; IX FECITIS.</a:t>
              </a:r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8145625" y="3310160"/>
            <a:ext cx="20059348" cy="2935214"/>
            <a:chOff x="0" y="0"/>
            <a:chExt cx="26745797" cy="3913619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26745797" cy="3913619"/>
            </a:xfrm>
            <a:custGeom>
              <a:avLst/>
              <a:gdLst/>
              <a:ahLst/>
              <a:cxnLst/>
              <a:rect l="l" t="t" r="r" b="b"/>
              <a:pathLst>
                <a:path w="26745797" h="3913619">
                  <a:moveTo>
                    <a:pt x="0" y="0"/>
                  </a:moveTo>
                  <a:lnTo>
                    <a:pt x="26745797" y="0"/>
                  </a:lnTo>
                  <a:lnTo>
                    <a:pt x="26745797" y="3913619"/>
                  </a:lnTo>
                  <a:lnTo>
                    <a:pt x="0" y="391361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4" name="TextBox 84"/>
            <p:cNvSpPr txBox="1"/>
            <p:nvPr/>
          </p:nvSpPr>
          <p:spPr>
            <a:xfrm>
              <a:off x="0" y="-171450"/>
              <a:ext cx="26745797" cy="408506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0439"/>
                </a:lnSpc>
              </a:pPr>
              <a:r>
                <a:rPr lang="en-US" sz="8699" b="1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Xxxxxxxxxxxxxxxxxxxxxxxxxxxx</a:t>
              </a:r>
              <a:endParaRPr lang="en-US" sz="86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  <a:p>
              <a:pPr algn="ctr">
                <a:lnSpc>
                  <a:spcPts val="10439"/>
                </a:lnSpc>
              </a:pPr>
              <a:r>
                <a:rPr lang="en-US" sz="8699" b="1" dirty="0" err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xxxxxxxxxxxxxxxxxxxxxxxxxxxxxxxx</a:t>
              </a:r>
              <a:endParaRPr lang="en-US" sz="86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9580100" y="6940699"/>
            <a:ext cx="16127858" cy="1163319"/>
            <a:chOff x="0" y="0"/>
            <a:chExt cx="19889903" cy="1434680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19889904" cy="1434680"/>
            </a:xfrm>
            <a:custGeom>
              <a:avLst/>
              <a:gdLst/>
              <a:ahLst/>
              <a:cxnLst/>
              <a:rect l="l" t="t" r="r" b="b"/>
              <a:pathLst>
                <a:path w="19889904" h="1434680">
                  <a:moveTo>
                    <a:pt x="0" y="0"/>
                  </a:moveTo>
                  <a:lnTo>
                    <a:pt x="19889904" y="0"/>
                  </a:lnTo>
                  <a:lnTo>
                    <a:pt x="19889904" y="1434680"/>
                  </a:lnTo>
                  <a:lnTo>
                    <a:pt x="0" y="14346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-66675"/>
              <a:ext cx="19889903" cy="15013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199"/>
                </a:lnSpc>
              </a:pPr>
              <a:r>
                <a:rPr lang="en-US" sz="34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Nome do autor A¹; Nome do autor B²; Nome do autor C³</a:t>
              </a:r>
              <a:r>
                <a:rPr lang="en-US" sz="34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algn="ctr">
                <a:lnSpc>
                  <a:spcPts val="4199"/>
                </a:lnSpc>
              </a:pPr>
              <a:r>
                <a:rPr lang="en-US" sz="34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e-mails: </a:t>
              </a:r>
              <a:r>
                <a:rPr lang="en-US" sz="34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autor_a@hotmail.com; autor_b@yahoo.com.br; autor_c@gmail.com</a:t>
              </a:r>
              <a:r>
                <a:rPr lang="en-US" sz="34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 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0145756" y="33855203"/>
            <a:ext cx="8469543" cy="482600"/>
            <a:chOff x="0" y="0"/>
            <a:chExt cx="11292724" cy="64346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11292724" cy="643467"/>
            </a:xfrm>
            <a:custGeom>
              <a:avLst/>
              <a:gdLst/>
              <a:ahLst/>
              <a:cxnLst/>
              <a:rect l="l" t="t" r="r" b="b"/>
              <a:pathLst>
                <a:path w="11292724" h="643467">
                  <a:moveTo>
                    <a:pt x="0" y="0"/>
                  </a:moveTo>
                  <a:lnTo>
                    <a:pt x="11292724" y="0"/>
                  </a:lnTo>
                  <a:lnTo>
                    <a:pt x="11292724" y="643467"/>
                  </a:lnTo>
                  <a:lnTo>
                    <a:pt x="0" y="6434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0" name="TextBox 90"/>
            <p:cNvSpPr txBox="1"/>
            <p:nvPr/>
          </p:nvSpPr>
          <p:spPr>
            <a:xfrm>
              <a:off x="0" y="-57150"/>
              <a:ext cx="11292724" cy="7006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120"/>
                </a:lnSpc>
              </a:pPr>
              <a:r>
                <a:rPr lang="en-US" sz="2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Texto Arial (tamanho da fonte = 28)</a:t>
              </a: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0083786" y="28799399"/>
            <a:ext cx="8644632" cy="3306253"/>
            <a:chOff x="0" y="0"/>
            <a:chExt cx="11526176" cy="4408337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11526176" cy="4408338"/>
            </a:xfrm>
            <a:custGeom>
              <a:avLst/>
              <a:gdLst/>
              <a:ahLst/>
              <a:cxnLst/>
              <a:rect l="l" t="t" r="r" b="b"/>
              <a:pathLst>
                <a:path w="11526176" h="4408338">
                  <a:moveTo>
                    <a:pt x="0" y="0"/>
                  </a:moveTo>
                  <a:lnTo>
                    <a:pt x="11526176" y="0"/>
                  </a:lnTo>
                  <a:lnTo>
                    <a:pt x="11526176" y="4408338"/>
                  </a:lnTo>
                  <a:lnTo>
                    <a:pt x="0" y="4408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3" name="TextBox 93"/>
            <p:cNvSpPr txBox="1"/>
            <p:nvPr/>
          </p:nvSpPr>
          <p:spPr>
            <a:xfrm>
              <a:off x="0" y="-57150"/>
              <a:ext cx="11526176" cy="44654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Algumas dicas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pôster deverá ter informações referentes ao seu artigo apresentado ao congresso para avaliação, informações tais como: Introdução, Metodologia, Conclusão e outras informações próprias de seu artigo (estes são pontos de orientação geral e não são regras).</a:t>
              </a:r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10156326" y="34690607"/>
            <a:ext cx="8580056" cy="3306253"/>
            <a:chOff x="0" y="0"/>
            <a:chExt cx="11440075" cy="4408337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1440075" cy="4408338"/>
            </a:xfrm>
            <a:custGeom>
              <a:avLst/>
              <a:gdLst/>
              <a:ahLst/>
              <a:cxnLst/>
              <a:rect l="l" t="t" r="r" b="b"/>
              <a:pathLst>
                <a:path w="11440075" h="4408338">
                  <a:moveTo>
                    <a:pt x="0" y="0"/>
                  </a:moveTo>
                  <a:lnTo>
                    <a:pt x="11440075" y="0"/>
                  </a:lnTo>
                  <a:lnTo>
                    <a:pt x="11440075" y="4408338"/>
                  </a:lnTo>
                  <a:lnTo>
                    <a:pt x="0" y="4408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-57150"/>
              <a:ext cx="11440075" cy="446548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Algumas dicas</a:t>
              </a: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marL="337820" lvl="1" indent="-168910" algn="just">
                <a:lnSpc>
                  <a:spcPts val="335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 pôster deverá ter informações referentes ao seu artigo apresentado ao congresso para avaliação, informações tais como: Introdução, Metodologia, Conclusão e outras informações próprias de seu artigo (estes são pontos de orientação geral e não são regras).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769938" y="29494786"/>
            <a:ext cx="8114164" cy="390876"/>
            <a:chOff x="0" y="0"/>
            <a:chExt cx="10818885" cy="521168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10818885" cy="521168"/>
            </a:xfrm>
            <a:custGeom>
              <a:avLst/>
              <a:gdLst/>
              <a:ahLst/>
              <a:cxnLst/>
              <a:rect l="l" t="t" r="r" b="b"/>
              <a:pathLst>
                <a:path w="10818885" h="521168">
                  <a:moveTo>
                    <a:pt x="0" y="0"/>
                  </a:moveTo>
                  <a:lnTo>
                    <a:pt x="10818885" y="0"/>
                  </a:lnTo>
                  <a:lnTo>
                    <a:pt x="10818885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9" name="TextBox 99"/>
            <p:cNvSpPr txBox="1"/>
            <p:nvPr/>
          </p:nvSpPr>
          <p:spPr>
            <a:xfrm>
              <a:off x="0" y="-47625"/>
              <a:ext cx="10818885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Figura 1 – </a:t>
              </a: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Cartaz do XVIII SICOOPES &amp; IX FECITIS.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9947073" y="28161474"/>
            <a:ext cx="8660559" cy="390876"/>
            <a:chOff x="0" y="0"/>
            <a:chExt cx="11547412" cy="521168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1547412" cy="521168"/>
            </a:xfrm>
            <a:custGeom>
              <a:avLst/>
              <a:gdLst/>
              <a:ahLst/>
              <a:cxnLst/>
              <a:rect l="l" t="t" r="r" b="b"/>
              <a:pathLst>
                <a:path w="11547412" h="521168">
                  <a:moveTo>
                    <a:pt x="0" y="0"/>
                  </a:moveTo>
                  <a:lnTo>
                    <a:pt x="11547412" y="0"/>
                  </a:lnTo>
                  <a:lnTo>
                    <a:pt x="11547412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-47625"/>
              <a:ext cx="11547412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SICOOPES (2025).</a:t>
              </a: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0282560" y="32837408"/>
            <a:ext cx="8405107" cy="792000"/>
            <a:chOff x="0" y="0"/>
            <a:chExt cx="11206809" cy="1056000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5" name="Group 105"/>
          <p:cNvGrpSpPr/>
          <p:nvPr/>
        </p:nvGrpSpPr>
        <p:grpSpPr>
          <a:xfrm>
            <a:off x="11152098" y="32944811"/>
            <a:ext cx="7038293" cy="584775"/>
            <a:chOff x="0" y="0"/>
            <a:chExt cx="9384391" cy="7797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9384391" cy="779700"/>
            </a:xfrm>
            <a:custGeom>
              <a:avLst/>
              <a:gdLst/>
              <a:ahLst/>
              <a:cxnLst/>
              <a:rect l="l" t="t" r="r" b="b"/>
              <a:pathLst>
                <a:path w="9384391" h="779700">
                  <a:moveTo>
                    <a:pt x="0" y="0"/>
                  </a:moveTo>
                  <a:lnTo>
                    <a:pt x="9384391" y="0"/>
                  </a:lnTo>
                  <a:lnTo>
                    <a:pt x="9384391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7" name="TextBox 107"/>
            <p:cNvSpPr txBox="1"/>
            <p:nvPr/>
          </p:nvSpPr>
          <p:spPr>
            <a:xfrm>
              <a:off x="0" y="-66675"/>
              <a:ext cx="9384391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3.1.1  Título do sub-ítem</a:t>
              </a:r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9879424" y="27028360"/>
            <a:ext cx="8405107" cy="792000"/>
            <a:chOff x="0" y="0"/>
            <a:chExt cx="11206809" cy="105600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0" name="Group 110"/>
          <p:cNvGrpSpPr/>
          <p:nvPr/>
        </p:nvGrpSpPr>
        <p:grpSpPr>
          <a:xfrm>
            <a:off x="20748962" y="27135763"/>
            <a:ext cx="7038293" cy="584775"/>
            <a:chOff x="0" y="0"/>
            <a:chExt cx="9384391" cy="779700"/>
          </a:xfrm>
        </p:grpSpPr>
        <p:sp>
          <p:nvSpPr>
            <p:cNvPr id="111" name="Freeform 111"/>
            <p:cNvSpPr/>
            <p:nvPr/>
          </p:nvSpPr>
          <p:spPr>
            <a:xfrm>
              <a:off x="0" y="0"/>
              <a:ext cx="9384391" cy="779700"/>
            </a:xfrm>
            <a:custGeom>
              <a:avLst/>
              <a:gdLst/>
              <a:ahLst/>
              <a:cxnLst/>
              <a:rect l="l" t="t" r="r" b="b"/>
              <a:pathLst>
                <a:path w="9384391" h="779700">
                  <a:moveTo>
                    <a:pt x="0" y="0"/>
                  </a:moveTo>
                  <a:lnTo>
                    <a:pt x="9384391" y="0"/>
                  </a:lnTo>
                  <a:lnTo>
                    <a:pt x="9384391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2" name="TextBox 112"/>
            <p:cNvSpPr txBox="1"/>
            <p:nvPr/>
          </p:nvSpPr>
          <p:spPr>
            <a:xfrm>
              <a:off x="0" y="-66675"/>
              <a:ext cx="9384391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5. AGRADECIMENTOS</a:t>
              </a: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21374415" y="25984572"/>
            <a:ext cx="4983240" cy="390876"/>
            <a:chOff x="0" y="0"/>
            <a:chExt cx="6644320" cy="521168"/>
          </a:xfrm>
        </p:grpSpPr>
        <p:sp>
          <p:nvSpPr>
            <p:cNvPr id="114" name="Freeform 114"/>
            <p:cNvSpPr/>
            <p:nvPr/>
          </p:nvSpPr>
          <p:spPr>
            <a:xfrm>
              <a:off x="0" y="0"/>
              <a:ext cx="6644320" cy="521168"/>
            </a:xfrm>
            <a:custGeom>
              <a:avLst/>
              <a:gdLst/>
              <a:ahLst/>
              <a:cxnLst/>
              <a:rect l="l" t="t" r="r" b="b"/>
              <a:pathLst>
                <a:path w="6644320" h="521168">
                  <a:moveTo>
                    <a:pt x="0" y="0"/>
                  </a:moveTo>
                  <a:lnTo>
                    <a:pt x="6644320" y="0"/>
                  </a:lnTo>
                  <a:lnTo>
                    <a:pt x="6644320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5" name="TextBox 115"/>
            <p:cNvSpPr txBox="1"/>
            <p:nvPr/>
          </p:nvSpPr>
          <p:spPr>
            <a:xfrm>
              <a:off x="0" y="-47625"/>
              <a:ext cx="6644320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</a:t>
              </a: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SICOOPES, 2025.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9560398" y="28162333"/>
            <a:ext cx="8644632" cy="505487"/>
            <a:chOff x="0" y="0"/>
            <a:chExt cx="11526176" cy="673983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11526176" cy="673983"/>
            </a:xfrm>
            <a:custGeom>
              <a:avLst/>
              <a:gdLst/>
              <a:ahLst/>
              <a:cxnLst/>
              <a:rect l="l" t="t" r="r" b="b"/>
              <a:pathLst>
                <a:path w="11526176" h="673983">
                  <a:moveTo>
                    <a:pt x="0" y="0"/>
                  </a:moveTo>
                  <a:lnTo>
                    <a:pt x="11526176" y="0"/>
                  </a:lnTo>
                  <a:lnTo>
                    <a:pt x="11526176" y="673983"/>
                  </a:lnTo>
                  <a:lnTo>
                    <a:pt x="0" y="6739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8" name="TextBox 118"/>
            <p:cNvSpPr txBox="1"/>
            <p:nvPr/>
          </p:nvSpPr>
          <p:spPr>
            <a:xfrm>
              <a:off x="0" y="-57150"/>
              <a:ext cx="11526176" cy="7311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3359"/>
                </a:lnSpc>
              </a:pPr>
              <a:r>
                <a:rPr lang="en-US" sz="2799" b="1" u="sng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Item opcional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19527098" y="32362622"/>
            <a:ext cx="8677875" cy="513987"/>
            <a:chOff x="0" y="0"/>
            <a:chExt cx="11570500" cy="685316"/>
          </a:xfrm>
        </p:grpSpPr>
        <p:sp>
          <p:nvSpPr>
            <p:cNvPr id="120" name="Freeform 120"/>
            <p:cNvSpPr/>
            <p:nvPr/>
          </p:nvSpPr>
          <p:spPr>
            <a:xfrm>
              <a:off x="0" y="0"/>
              <a:ext cx="11570500" cy="685316"/>
            </a:xfrm>
            <a:custGeom>
              <a:avLst/>
              <a:gdLst/>
              <a:ahLst/>
              <a:cxnLst/>
              <a:rect l="l" t="t" r="r" b="b"/>
              <a:pathLst>
                <a:path w="11570500" h="685316">
                  <a:moveTo>
                    <a:pt x="0" y="0"/>
                  </a:moveTo>
                  <a:lnTo>
                    <a:pt x="11570500" y="0"/>
                  </a:lnTo>
                  <a:lnTo>
                    <a:pt x="11570500" y="685316"/>
                  </a:lnTo>
                  <a:lnTo>
                    <a:pt x="0" y="6853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1" name="TextBox 121"/>
            <p:cNvSpPr txBox="1"/>
            <p:nvPr/>
          </p:nvSpPr>
          <p:spPr>
            <a:xfrm>
              <a:off x="0" y="-57150"/>
              <a:ext cx="11570500" cy="74246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Listar as referências citadas no texto.</a:t>
              </a:r>
            </a:p>
          </p:txBody>
        </p:sp>
      </p:grpSp>
      <p:grpSp>
        <p:nvGrpSpPr>
          <p:cNvPr id="122" name="Group 122"/>
          <p:cNvGrpSpPr/>
          <p:nvPr/>
        </p:nvGrpSpPr>
        <p:grpSpPr>
          <a:xfrm>
            <a:off x="19879424" y="31181496"/>
            <a:ext cx="8405107" cy="792000"/>
            <a:chOff x="0" y="0"/>
            <a:chExt cx="11206809" cy="1056000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11206861" cy="1055878"/>
            </a:xfrm>
            <a:custGeom>
              <a:avLst/>
              <a:gdLst/>
              <a:ahLst/>
              <a:cxnLst/>
              <a:rect l="l" t="t" r="r" b="b"/>
              <a:pathLst>
                <a:path w="11206861" h="1055878">
                  <a:moveTo>
                    <a:pt x="527939" y="0"/>
                  </a:moveTo>
                  <a:lnTo>
                    <a:pt x="11206861" y="0"/>
                  </a:lnTo>
                  <a:lnTo>
                    <a:pt x="11206861" y="527939"/>
                  </a:lnTo>
                  <a:cubicBezTo>
                    <a:pt x="11206861" y="819531"/>
                    <a:pt x="10970514" y="1055878"/>
                    <a:pt x="10678922" y="1055878"/>
                  </a:cubicBezTo>
                  <a:lnTo>
                    <a:pt x="0" y="1055878"/>
                  </a:lnTo>
                  <a:lnTo>
                    <a:pt x="0" y="527939"/>
                  </a:lnTo>
                  <a:cubicBezTo>
                    <a:pt x="0" y="236347"/>
                    <a:pt x="236347" y="0"/>
                    <a:pt x="527939" y="0"/>
                  </a:cubicBezTo>
                  <a:close/>
                </a:path>
              </a:pathLst>
            </a:custGeom>
            <a:solidFill>
              <a:srgbClr val="967A6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4" name="Group 124"/>
          <p:cNvGrpSpPr/>
          <p:nvPr/>
        </p:nvGrpSpPr>
        <p:grpSpPr>
          <a:xfrm>
            <a:off x="20748962" y="31288899"/>
            <a:ext cx="7038293" cy="584775"/>
            <a:chOff x="0" y="0"/>
            <a:chExt cx="9384391" cy="779700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9384391" cy="779700"/>
            </a:xfrm>
            <a:custGeom>
              <a:avLst/>
              <a:gdLst/>
              <a:ahLst/>
              <a:cxnLst/>
              <a:rect l="l" t="t" r="r" b="b"/>
              <a:pathLst>
                <a:path w="9384391" h="779700">
                  <a:moveTo>
                    <a:pt x="0" y="0"/>
                  </a:moveTo>
                  <a:lnTo>
                    <a:pt x="9384391" y="0"/>
                  </a:lnTo>
                  <a:lnTo>
                    <a:pt x="9384391" y="779700"/>
                  </a:lnTo>
                  <a:lnTo>
                    <a:pt x="0" y="779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6" name="TextBox 126"/>
            <p:cNvSpPr txBox="1"/>
            <p:nvPr/>
          </p:nvSpPr>
          <p:spPr>
            <a:xfrm>
              <a:off x="0" y="-66675"/>
              <a:ext cx="9384391" cy="8463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40"/>
                </a:lnSpc>
              </a:pPr>
              <a:r>
                <a:rPr lang="en-US" sz="3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6. REFERÊNCIAS</a:t>
              </a:r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2137677" y="40403164"/>
            <a:ext cx="4983240" cy="390876"/>
            <a:chOff x="0" y="0"/>
            <a:chExt cx="6644320" cy="521168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6644320" cy="521168"/>
            </a:xfrm>
            <a:custGeom>
              <a:avLst/>
              <a:gdLst/>
              <a:ahLst/>
              <a:cxnLst/>
              <a:rect l="l" t="t" r="r" b="b"/>
              <a:pathLst>
                <a:path w="6644320" h="521168">
                  <a:moveTo>
                    <a:pt x="0" y="0"/>
                  </a:moveTo>
                  <a:lnTo>
                    <a:pt x="6644320" y="0"/>
                  </a:lnTo>
                  <a:lnTo>
                    <a:pt x="6644320" y="521168"/>
                  </a:lnTo>
                  <a:lnTo>
                    <a:pt x="0" y="5211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9" name="TextBox 129"/>
            <p:cNvSpPr txBox="1"/>
            <p:nvPr/>
          </p:nvSpPr>
          <p:spPr>
            <a:xfrm>
              <a:off x="0" y="-47625"/>
              <a:ext cx="6644320" cy="56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Fonte: </a:t>
              </a:r>
              <a:r>
                <a:rPr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SICOOPES, 2025.</a:t>
              </a:r>
            </a:p>
          </p:txBody>
        </p:sp>
      </p:grpSp>
      <p:sp>
        <p:nvSpPr>
          <p:cNvPr id="130" name="Freeform 130"/>
          <p:cNvSpPr/>
          <p:nvPr/>
        </p:nvSpPr>
        <p:spPr>
          <a:xfrm>
            <a:off x="-136325" y="-15525"/>
            <a:ext cx="8456284" cy="8749325"/>
          </a:xfrm>
          <a:custGeom>
            <a:avLst/>
            <a:gdLst/>
            <a:ahLst/>
            <a:cxnLst/>
            <a:rect l="l" t="t" r="r" b="b"/>
            <a:pathLst>
              <a:path w="8456284" h="8749325">
                <a:moveTo>
                  <a:pt x="0" y="0"/>
                </a:moveTo>
                <a:lnTo>
                  <a:pt x="8456284" y="0"/>
                </a:lnTo>
                <a:lnTo>
                  <a:pt x="8456284" y="8749326"/>
                </a:lnTo>
                <a:lnTo>
                  <a:pt x="0" y="87493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1" name="Freeform 131"/>
          <p:cNvSpPr/>
          <p:nvPr/>
        </p:nvSpPr>
        <p:spPr>
          <a:xfrm>
            <a:off x="13489436" y="501829"/>
            <a:ext cx="4154594" cy="752317"/>
          </a:xfrm>
          <a:custGeom>
            <a:avLst/>
            <a:gdLst/>
            <a:ahLst/>
            <a:cxnLst/>
            <a:rect l="l" t="t" r="r" b="b"/>
            <a:pathLst>
              <a:path w="4154594" h="752317">
                <a:moveTo>
                  <a:pt x="0" y="0"/>
                </a:moveTo>
                <a:lnTo>
                  <a:pt x="4154593" y="0"/>
                </a:lnTo>
                <a:lnTo>
                  <a:pt x="4154593" y="752317"/>
                </a:lnTo>
                <a:lnTo>
                  <a:pt x="0" y="752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1" t="6842" r="6226" b="4917"/>
            </a:stretch>
          </a:blipFill>
        </p:spPr>
      </p:sp>
      <p:sp>
        <p:nvSpPr>
          <p:cNvPr id="132" name="Freeform 132"/>
          <p:cNvSpPr/>
          <p:nvPr/>
        </p:nvSpPr>
        <p:spPr>
          <a:xfrm>
            <a:off x="18009333" y="522996"/>
            <a:ext cx="2404847" cy="648229"/>
          </a:xfrm>
          <a:custGeom>
            <a:avLst/>
            <a:gdLst/>
            <a:ahLst/>
            <a:cxnLst/>
            <a:rect l="l" t="t" r="r" b="b"/>
            <a:pathLst>
              <a:path w="2404847" h="648229">
                <a:moveTo>
                  <a:pt x="0" y="0"/>
                </a:moveTo>
                <a:lnTo>
                  <a:pt x="2404848" y="0"/>
                </a:lnTo>
                <a:lnTo>
                  <a:pt x="2404848" y="648229"/>
                </a:lnTo>
                <a:lnTo>
                  <a:pt x="0" y="6482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02" b="-902"/>
            </a:stretch>
          </a:blipFill>
        </p:spPr>
      </p:sp>
      <p:sp>
        <p:nvSpPr>
          <p:cNvPr id="133" name="Freeform 133"/>
          <p:cNvSpPr/>
          <p:nvPr/>
        </p:nvSpPr>
        <p:spPr>
          <a:xfrm>
            <a:off x="10226037" y="246515"/>
            <a:ext cx="2598080" cy="1042201"/>
          </a:xfrm>
          <a:custGeom>
            <a:avLst/>
            <a:gdLst/>
            <a:ahLst/>
            <a:cxnLst/>
            <a:rect l="l" t="t" r="r" b="b"/>
            <a:pathLst>
              <a:path w="2598080" h="1042201">
                <a:moveTo>
                  <a:pt x="0" y="0"/>
                </a:moveTo>
                <a:lnTo>
                  <a:pt x="2598080" y="0"/>
                </a:lnTo>
                <a:lnTo>
                  <a:pt x="2598080" y="1042202"/>
                </a:lnTo>
                <a:lnTo>
                  <a:pt x="0" y="1042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4" name="Freeform 134"/>
          <p:cNvSpPr/>
          <p:nvPr/>
        </p:nvSpPr>
        <p:spPr>
          <a:xfrm>
            <a:off x="7360040" y="501829"/>
            <a:ext cx="2524515" cy="698975"/>
          </a:xfrm>
          <a:custGeom>
            <a:avLst/>
            <a:gdLst/>
            <a:ahLst/>
            <a:cxnLst/>
            <a:rect l="l" t="t" r="r" b="b"/>
            <a:pathLst>
              <a:path w="2524515" h="698975">
                <a:moveTo>
                  <a:pt x="0" y="0"/>
                </a:moveTo>
                <a:lnTo>
                  <a:pt x="2524515" y="0"/>
                </a:lnTo>
                <a:lnTo>
                  <a:pt x="2524515" y="698975"/>
                </a:lnTo>
                <a:lnTo>
                  <a:pt x="0" y="6989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35" name="Group 135"/>
          <p:cNvGrpSpPr/>
          <p:nvPr/>
        </p:nvGrpSpPr>
        <p:grpSpPr>
          <a:xfrm>
            <a:off x="665983" y="41691495"/>
            <a:ext cx="2362378" cy="1453519"/>
            <a:chOff x="0" y="0"/>
            <a:chExt cx="3149838" cy="1938025"/>
          </a:xfrm>
        </p:grpSpPr>
        <p:sp>
          <p:nvSpPr>
            <p:cNvPr id="136" name="Freeform 136"/>
            <p:cNvSpPr/>
            <p:nvPr/>
          </p:nvSpPr>
          <p:spPr>
            <a:xfrm>
              <a:off x="706086" y="0"/>
              <a:ext cx="1854155" cy="1132212"/>
            </a:xfrm>
            <a:custGeom>
              <a:avLst/>
              <a:gdLst/>
              <a:ahLst/>
              <a:cxnLst/>
              <a:rect l="l" t="t" r="r" b="b"/>
              <a:pathLst>
                <a:path w="1854155" h="1132212">
                  <a:moveTo>
                    <a:pt x="0" y="0"/>
                  </a:moveTo>
                  <a:lnTo>
                    <a:pt x="1854155" y="0"/>
                  </a:lnTo>
                  <a:lnTo>
                    <a:pt x="1854155" y="1132212"/>
                  </a:lnTo>
                  <a:lnTo>
                    <a:pt x="0" y="1132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" r="-267331"/>
              </a:stretch>
            </a:blipFill>
          </p:spPr>
        </p:sp>
        <p:sp>
          <p:nvSpPr>
            <p:cNvPr id="137" name="Freeform 137"/>
            <p:cNvSpPr/>
            <p:nvPr/>
          </p:nvSpPr>
          <p:spPr>
            <a:xfrm>
              <a:off x="0" y="1261726"/>
              <a:ext cx="3149838" cy="676299"/>
            </a:xfrm>
            <a:custGeom>
              <a:avLst/>
              <a:gdLst/>
              <a:ahLst/>
              <a:cxnLst/>
              <a:rect l="l" t="t" r="r" b="b"/>
              <a:pathLst>
                <a:path w="3149838" h="676299">
                  <a:moveTo>
                    <a:pt x="0" y="0"/>
                  </a:moveTo>
                  <a:lnTo>
                    <a:pt x="3149838" y="0"/>
                  </a:lnTo>
                  <a:lnTo>
                    <a:pt x="3149838" y="676299"/>
                  </a:lnTo>
                  <a:lnTo>
                    <a:pt x="0" y="676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8" name="Freeform 138"/>
          <p:cNvSpPr/>
          <p:nvPr/>
        </p:nvSpPr>
        <p:spPr>
          <a:xfrm>
            <a:off x="4455025" y="42015355"/>
            <a:ext cx="5331785" cy="883529"/>
          </a:xfrm>
          <a:custGeom>
            <a:avLst/>
            <a:gdLst/>
            <a:ahLst/>
            <a:cxnLst/>
            <a:rect l="l" t="t" r="r" b="b"/>
            <a:pathLst>
              <a:path w="5331785" h="883529">
                <a:moveTo>
                  <a:pt x="0" y="0"/>
                </a:moveTo>
                <a:lnTo>
                  <a:pt x="5331784" y="0"/>
                </a:lnTo>
                <a:lnTo>
                  <a:pt x="5331784" y="883529"/>
                </a:lnTo>
                <a:lnTo>
                  <a:pt x="0" y="8835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756" b="-808"/>
            </a:stretch>
          </a:blipFill>
        </p:spPr>
      </p:sp>
      <p:sp>
        <p:nvSpPr>
          <p:cNvPr id="139" name="Freeform 139"/>
          <p:cNvSpPr/>
          <p:nvPr/>
        </p:nvSpPr>
        <p:spPr>
          <a:xfrm>
            <a:off x="21537650" y="41753828"/>
            <a:ext cx="1341922" cy="1242565"/>
          </a:xfrm>
          <a:custGeom>
            <a:avLst/>
            <a:gdLst/>
            <a:ahLst/>
            <a:cxnLst/>
            <a:rect l="l" t="t" r="r" b="b"/>
            <a:pathLst>
              <a:path w="1341922" h="1242565">
                <a:moveTo>
                  <a:pt x="0" y="0"/>
                </a:moveTo>
                <a:lnTo>
                  <a:pt x="1341922" y="0"/>
                </a:lnTo>
                <a:lnTo>
                  <a:pt x="1341922" y="1242565"/>
                </a:lnTo>
                <a:lnTo>
                  <a:pt x="0" y="12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37" t="-670" r="-337"/>
            </a:stretch>
          </a:blipFill>
        </p:spPr>
      </p:sp>
      <p:sp>
        <p:nvSpPr>
          <p:cNvPr id="140" name="Freeform 140"/>
          <p:cNvSpPr/>
          <p:nvPr/>
        </p:nvSpPr>
        <p:spPr>
          <a:xfrm>
            <a:off x="17531564" y="42054221"/>
            <a:ext cx="2627181" cy="805798"/>
          </a:xfrm>
          <a:custGeom>
            <a:avLst/>
            <a:gdLst/>
            <a:ahLst/>
            <a:cxnLst/>
            <a:rect l="l" t="t" r="r" b="b"/>
            <a:pathLst>
              <a:path w="2627181" h="805798">
                <a:moveTo>
                  <a:pt x="0" y="0"/>
                </a:moveTo>
                <a:lnTo>
                  <a:pt x="2627181" y="0"/>
                </a:lnTo>
                <a:lnTo>
                  <a:pt x="2627181" y="805798"/>
                </a:lnTo>
                <a:lnTo>
                  <a:pt x="0" y="8057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472" b="-39252"/>
            </a:stretch>
          </a:blipFill>
        </p:spPr>
      </p:sp>
      <p:grpSp>
        <p:nvGrpSpPr>
          <p:cNvPr id="141" name="Group 141"/>
          <p:cNvGrpSpPr/>
          <p:nvPr/>
        </p:nvGrpSpPr>
        <p:grpSpPr>
          <a:xfrm>
            <a:off x="23967856" y="41947228"/>
            <a:ext cx="4585577" cy="855764"/>
            <a:chOff x="0" y="0"/>
            <a:chExt cx="6114102" cy="1141019"/>
          </a:xfrm>
        </p:grpSpPr>
        <p:sp>
          <p:nvSpPr>
            <p:cNvPr id="142" name="Freeform 142"/>
            <p:cNvSpPr/>
            <p:nvPr/>
          </p:nvSpPr>
          <p:spPr>
            <a:xfrm>
              <a:off x="3184305" y="179062"/>
              <a:ext cx="2929797" cy="769374"/>
            </a:xfrm>
            <a:custGeom>
              <a:avLst/>
              <a:gdLst/>
              <a:ahLst/>
              <a:cxnLst/>
              <a:rect l="l" t="t" r="r" b="b"/>
              <a:pathLst>
                <a:path w="2929797" h="769374">
                  <a:moveTo>
                    <a:pt x="0" y="0"/>
                  </a:moveTo>
                  <a:lnTo>
                    <a:pt x="2929797" y="0"/>
                  </a:lnTo>
                  <a:lnTo>
                    <a:pt x="2929797" y="769374"/>
                  </a:lnTo>
                  <a:lnTo>
                    <a:pt x="0" y="769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53295" r="-7311" b="-155351"/>
              </a:stretch>
            </a:blipFill>
          </p:spPr>
        </p:sp>
        <p:sp>
          <p:nvSpPr>
            <p:cNvPr id="143" name="Freeform 143"/>
            <p:cNvSpPr/>
            <p:nvPr/>
          </p:nvSpPr>
          <p:spPr>
            <a:xfrm>
              <a:off x="3604987" y="0"/>
              <a:ext cx="2087141" cy="145644"/>
            </a:xfrm>
            <a:custGeom>
              <a:avLst/>
              <a:gdLst/>
              <a:ahLst/>
              <a:cxnLst/>
              <a:rect l="l" t="t" r="r" b="b"/>
              <a:pathLst>
                <a:path w="2087141" h="145644">
                  <a:moveTo>
                    <a:pt x="0" y="0"/>
                  </a:moveTo>
                  <a:lnTo>
                    <a:pt x="2087141" y="0"/>
                  </a:lnTo>
                  <a:lnTo>
                    <a:pt x="2087141" y="145644"/>
                  </a:lnTo>
                  <a:lnTo>
                    <a:pt x="0" y="145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4" name="Freeform 144"/>
            <p:cNvSpPr/>
            <p:nvPr/>
          </p:nvSpPr>
          <p:spPr>
            <a:xfrm>
              <a:off x="3626279" y="981854"/>
              <a:ext cx="2027847" cy="159165"/>
            </a:xfrm>
            <a:custGeom>
              <a:avLst/>
              <a:gdLst/>
              <a:ahLst/>
              <a:cxnLst/>
              <a:rect l="l" t="t" r="r" b="b"/>
              <a:pathLst>
                <a:path w="2027847" h="159165">
                  <a:moveTo>
                    <a:pt x="0" y="0"/>
                  </a:moveTo>
                  <a:lnTo>
                    <a:pt x="2027846" y="0"/>
                  </a:lnTo>
                  <a:lnTo>
                    <a:pt x="2027846" y="159165"/>
                  </a:lnTo>
                  <a:lnTo>
                    <a:pt x="0" y="159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5" name="Freeform 145"/>
            <p:cNvSpPr/>
            <p:nvPr/>
          </p:nvSpPr>
          <p:spPr>
            <a:xfrm>
              <a:off x="0" y="230307"/>
              <a:ext cx="2792307" cy="751547"/>
            </a:xfrm>
            <a:custGeom>
              <a:avLst/>
              <a:gdLst/>
              <a:ahLst/>
              <a:cxnLst/>
              <a:rect l="l" t="t" r="r" b="b"/>
              <a:pathLst>
                <a:path w="2792307" h="751547">
                  <a:moveTo>
                    <a:pt x="0" y="0"/>
                  </a:moveTo>
                  <a:lnTo>
                    <a:pt x="2792307" y="0"/>
                  </a:lnTo>
                  <a:lnTo>
                    <a:pt x="2792307" y="751547"/>
                  </a:lnTo>
                  <a:lnTo>
                    <a:pt x="0" y="751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6" name="Freeform 146"/>
          <p:cNvSpPr/>
          <p:nvPr/>
        </p:nvSpPr>
        <p:spPr>
          <a:xfrm>
            <a:off x="14816016" y="41654185"/>
            <a:ext cx="1336644" cy="1490828"/>
          </a:xfrm>
          <a:custGeom>
            <a:avLst/>
            <a:gdLst/>
            <a:ahLst/>
            <a:cxnLst/>
            <a:rect l="l" t="t" r="r" b="b"/>
            <a:pathLst>
              <a:path w="1336644" h="1490828">
                <a:moveTo>
                  <a:pt x="0" y="0"/>
                </a:moveTo>
                <a:lnTo>
                  <a:pt x="1336644" y="0"/>
                </a:lnTo>
                <a:lnTo>
                  <a:pt x="1336644" y="1490829"/>
                </a:lnTo>
                <a:lnTo>
                  <a:pt x="0" y="149082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2342" r="-413" b="-2342"/>
            </a:stretch>
          </a:blipFill>
        </p:spPr>
      </p:sp>
      <p:sp>
        <p:nvSpPr>
          <p:cNvPr id="147" name="Freeform 147"/>
          <p:cNvSpPr/>
          <p:nvPr/>
        </p:nvSpPr>
        <p:spPr>
          <a:xfrm>
            <a:off x="11148350" y="41533934"/>
            <a:ext cx="1995707" cy="1573934"/>
          </a:xfrm>
          <a:custGeom>
            <a:avLst/>
            <a:gdLst/>
            <a:ahLst/>
            <a:cxnLst/>
            <a:rect l="l" t="t" r="r" b="b"/>
            <a:pathLst>
              <a:path w="1995707" h="1573934">
                <a:moveTo>
                  <a:pt x="0" y="0"/>
                </a:moveTo>
                <a:lnTo>
                  <a:pt x="1995708" y="0"/>
                </a:lnTo>
                <a:lnTo>
                  <a:pt x="1995708" y="1573935"/>
                </a:lnTo>
                <a:lnTo>
                  <a:pt x="0" y="157393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148" name="Group 148"/>
          <p:cNvGrpSpPr/>
          <p:nvPr/>
        </p:nvGrpSpPr>
        <p:grpSpPr>
          <a:xfrm>
            <a:off x="20903858" y="129003"/>
            <a:ext cx="7649576" cy="1282208"/>
            <a:chOff x="-282426" y="0"/>
            <a:chExt cx="10199435" cy="1709612"/>
          </a:xfrm>
        </p:grpSpPr>
        <p:grpSp>
          <p:nvGrpSpPr>
            <p:cNvPr id="149" name="Group 149"/>
            <p:cNvGrpSpPr/>
            <p:nvPr/>
          </p:nvGrpSpPr>
          <p:grpSpPr>
            <a:xfrm>
              <a:off x="-282426" y="936106"/>
              <a:ext cx="6166868" cy="773506"/>
              <a:chOff x="-449917" y="-64341"/>
              <a:chExt cx="9824077" cy="1232226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-449917" y="10582"/>
                <a:ext cx="9824077" cy="1157303"/>
              </a:xfrm>
              <a:custGeom>
                <a:avLst/>
                <a:gdLst/>
                <a:ahLst/>
                <a:cxnLst/>
                <a:rect l="l" t="t" r="r" b="b"/>
                <a:pathLst>
                  <a:path w="9824077" h="1157303">
                    <a:moveTo>
                      <a:pt x="0" y="0"/>
                    </a:moveTo>
                    <a:lnTo>
                      <a:pt x="9824077" y="0"/>
                    </a:lnTo>
                    <a:lnTo>
                      <a:pt x="9824077" y="1157303"/>
                    </a:lnTo>
                    <a:lnTo>
                      <a:pt x="0" y="11573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51" name="TextBox 151"/>
              <p:cNvSpPr txBox="1"/>
              <p:nvPr/>
            </p:nvSpPr>
            <p:spPr>
              <a:xfrm>
                <a:off x="-449917" y="-64341"/>
                <a:ext cx="9824077" cy="1147778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1899"/>
                  </a:lnSpc>
                </a:pPr>
                <a:r>
                  <a:rPr lang="en-US" sz="1556" dirty="0">
                    <a:solidFill>
                      <a:srgbClr val="000000"/>
                    </a:solidFill>
                    <a:latin typeface="Chau Philomene"/>
                    <a:ea typeface="Chau Philomene"/>
                    <a:cs typeface="Chau Philomene"/>
                    <a:sym typeface="Chau Philomene"/>
                  </a:rPr>
                  <a:t>SEMINÁRIO INTERNACIONAL DE DESENVOLVIMENTO RURAL SUSTENTÁVEL COOPERATIVISMO E ECONOMIA SOLIDÁRIA </a:t>
                </a:r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78520" y="0"/>
              <a:ext cx="9838489" cy="1176059"/>
              <a:chOff x="-915265" y="0"/>
              <a:chExt cx="16067455" cy="1920648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14328403" cy="1643847"/>
              </a:xfrm>
              <a:custGeom>
                <a:avLst/>
                <a:gdLst/>
                <a:ahLst/>
                <a:cxnLst/>
                <a:rect l="l" t="t" r="r" b="b"/>
                <a:pathLst>
                  <a:path w="14328403" h="1643847">
                    <a:moveTo>
                      <a:pt x="0" y="0"/>
                    </a:moveTo>
                    <a:lnTo>
                      <a:pt x="14328403" y="0"/>
                    </a:lnTo>
                    <a:lnTo>
                      <a:pt x="14328403" y="1643847"/>
                    </a:lnTo>
                    <a:lnTo>
                      <a:pt x="0" y="164384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54" name="TextBox 154"/>
              <p:cNvSpPr txBox="1"/>
              <p:nvPr/>
            </p:nvSpPr>
            <p:spPr>
              <a:xfrm>
                <a:off x="-915265" y="276801"/>
                <a:ext cx="16067455" cy="1643847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4589"/>
                  </a:lnSpc>
                </a:pPr>
                <a:r>
                  <a:rPr lang="en-US" sz="3824" dirty="0">
                    <a:solidFill>
                      <a:srgbClr val="000000"/>
                    </a:solidFill>
                    <a:latin typeface="Bree Serif"/>
                    <a:ea typeface="Bree Serif"/>
                    <a:cs typeface="Bree Serif"/>
                    <a:sym typeface="Bree Serif"/>
                  </a:rPr>
                  <a:t> XVIII SICOOPES     &amp;    IX FECITIS</a:t>
                </a:r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6563638" y="976495"/>
              <a:ext cx="3324013" cy="726474"/>
              <a:chOff x="0" y="0"/>
              <a:chExt cx="5295291" cy="1157303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5295291" cy="1157303"/>
              </a:xfrm>
              <a:custGeom>
                <a:avLst/>
                <a:gdLst/>
                <a:ahLst/>
                <a:cxnLst/>
                <a:rect l="l" t="t" r="r" b="b"/>
                <a:pathLst>
                  <a:path w="5295291" h="1157303">
                    <a:moveTo>
                      <a:pt x="0" y="0"/>
                    </a:moveTo>
                    <a:lnTo>
                      <a:pt x="5295291" y="0"/>
                    </a:lnTo>
                    <a:lnTo>
                      <a:pt x="5295291" y="1157303"/>
                    </a:lnTo>
                    <a:lnTo>
                      <a:pt x="0" y="115730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</p:sp>
          <p:sp>
            <p:nvSpPr>
              <p:cNvPr id="157" name="TextBox 157"/>
              <p:cNvSpPr txBox="1"/>
              <p:nvPr/>
            </p:nvSpPr>
            <p:spPr>
              <a:xfrm>
                <a:off x="0" y="9525"/>
                <a:ext cx="5295291" cy="1147778"/>
              </a:xfrm>
              <a:prstGeom prst="rect">
                <a:avLst/>
              </a:prstGeom>
            </p:spPr>
            <p:txBody>
              <a:bodyPr lIns="0" tIns="0" rIns="0" bIns="0" rtlCol="0" anchor="t"/>
              <a:lstStyle/>
              <a:p>
                <a:pPr algn="ctr">
                  <a:lnSpc>
                    <a:spcPts val="1899"/>
                  </a:lnSpc>
                </a:pPr>
                <a:r>
                  <a:rPr lang="en-US" sz="1556" dirty="0">
                    <a:solidFill>
                      <a:srgbClr val="000000"/>
                    </a:solidFill>
                    <a:latin typeface="Chau Philomene"/>
                    <a:ea typeface="Chau Philomene"/>
                    <a:cs typeface="Chau Philomene"/>
                    <a:sym typeface="Chau Philomene"/>
                  </a:rPr>
                  <a:t>FEIRA DE CIÊNCIA, TECNOLOGIA</a:t>
                </a:r>
              </a:p>
              <a:p>
                <a:pPr algn="ctr">
                  <a:lnSpc>
                    <a:spcPts val="1899"/>
                  </a:lnSpc>
                </a:pPr>
                <a:r>
                  <a:rPr lang="en-US" sz="1556" dirty="0">
                    <a:solidFill>
                      <a:srgbClr val="000000"/>
                    </a:solidFill>
                    <a:latin typeface="Chau Philomene"/>
                    <a:ea typeface="Chau Philomene"/>
                    <a:cs typeface="Chau Philomene"/>
                    <a:sym typeface="Chau Philomene"/>
                  </a:rPr>
                  <a:t> E INOVAÇÃO SOCIAL</a:t>
                </a:r>
              </a:p>
            </p:txBody>
          </p:sp>
        </p:grpSp>
        <p:sp>
          <p:nvSpPr>
            <p:cNvPr id="160" name="TextBox 160"/>
            <p:cNvSpPr txBox="1"/>
            <p:nvPr/>
          </p:nvSpPr>
          <p:spPr>
            <a:xfrm>
              <a:off x="6048582" y="76133"/>
              <a:ext cx="468033" cy="8423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914"/>
                </a:lnSpc>
              </a:pPr>
              <a:r>
                <a:rPr lang="en-US" sz="3156" dirty="0">
                  <a:solidFill>
                    <a:srgbClr val="000000"/>
                  </a:solidFill>
                  <a:latin typeface="Bree Serif"/>
                  <a:ea typeface="Bree Serif"/>
                  <a:cs typeface="Bree Serif"/>
                  <a:sym typeface="Bree Serif"/>
                </a:rPr>
                <a:t> </a:t>
              </a:r>
            </a:p>
          </p:txBody>
        </p:sp>
      </p:grpSp>
      <p:sp>
        <p:nvSpPr>
          <p:cNvPr id="161" name="Freeform 161"/>
          <p:cNvSpPr/>
          <p:nvPr/>
        </p:nvSpPr>
        <p:spPr>
          <a:xfrm>
            <a:off x="20317501" y="17527685"/>
            <a:ext cx="6732356" cy="8415445"/>
          </a:xfrm>
          <a:custGeom>
            <a:avLst/>
            <a:gdLst/>
            <a:ahLst/>
            <a:cxnLst/>
            <a:rect l="l" t="t" r="r" b="b"/>
            <a:pathLst>
              <a:path w="6732356" h="8415445">
                <a:moveTo>
                  <a:pt x="0" y="0"/>
                </a:moveTo>
                <a:lnTo>
                  <a:pt x="6732356" y="0"/>
                </a:lnTo>
                <a:lnTo>
                  <a:pt x="6732356" y="8415445"/>
                </a:lnTo>
                <a:lnTo>
                  <a:pt x="0" y="841544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162" name="Freeform 162"/>
          <p:cNvSpPr/>
          <p:nvPr/>
        </p:nvSpPr>
        <p:spPr>
          <a:xfrm>
            <a:off x="872160" y="29885662"/>
            <a:ext cx="7201851" cy="10203330"/>
          </a:xfrm>
          <a:custGeom>
            <a:avLst/>
            <a:gdLst/>
            <a:ahLst/>
            <a:cxnLst/>
            <a:rect l="l" t="t" r="r" b="b"/>
            <a:pathLst>
              <a:path w="7201851" h="10203330">
                <a:moveTo>
                  <a:pt x="0" y="0"/>
                </a:moveTo>
                <a:lnTo>
                  <a:pt x="7201851" y="0"/>
                </a:lnTo>
                <a:lnTo>
                  <a:pt x="7201851" y="10203330"/>
                </a:lnTo>
                <a:lnTo>
                  <a:pt x="0" y="1020333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</p:sp>
      <p:grpSp>
        <p:nvGrpSpPr>
          <p:cNvPr id="176" name="Group 3">
            <a:extLst>
              <a:ext uri="{FF2B5EF4-FFF2-40B4-BE49-F238E27FC236}">
                <a16:creationId xmlns:a16="http://schemas.microsoft.com/office/drawing/2014/main" id="{A291D595-94CF-4A13-8BB7-4F312C5D6838}"/>
              </a:ext>
            </a:extLst>
          </p:cNvPr>
          <p:cNvGrpSpPr/>
          <p:nvPr/>
        </p:nvGrpSpPr>
        <p:grpSpPr>
          <a:xfrm>
            <a:off x="31056" y="40954546"/>
            <a:ext cx="28794075" cy="544855"/>
            <a:chOff x="0" y="0"/>
            <a:chExt cx="65472463" cy="808726"/>
          </a:xfrm>
        </p:grpSpPr>
        <p:sp>
          <p:nvSpPr>
            <p:cNvPr id="177" name="Freeform 4">
              <a:extLst>
                <a:ext uri="{FF2B5EF4-FFF2-40B4-BE49-F238E27FC236}">
                  <a16:creationId xmlns:a16="http://schemas.microsoft.com/office/drawing/2014/main" id="{1A86BB27-5887-4825-A7D8-414A7B99673E}"/>
                </a:ext>
              </a:extLst>
            </p:cNvPr>
            <p:cNvSpPr/>
            <p:nvPr/>
          </p:nvSpPr>
          <p:spPr>
            <a:xfrm>
              <a:off x="37826979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8" name="Freeform 5">
              <a:extLst>
                <a:ext uri="{FF2B5EF4-FFF2-40B4-BE49-F238E27FC236}">
                  <a16:creationId xmlns:a16="http://schemas.microsoft.com/office/drawing/2014/main" id="{2E394236-2A4D-41FB-ADC6-E5220C9FB79C}"/>
                </a:ext>
              </a:extLst>
            </p:cNvPr>
            <p:cNvSpPr/>
            <p:nvPr/>
          </p:nvSpPr>
          <p:spPr>
            <a:xfrm>
              <a:off x="32433731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9" name="Freeform 6">
              <a:extLst>
                <a:ext uri="{FF2B5EF4-FFF2-40B4-BE49-F238E27FC236}">
                  <a16:creationId xmlns:a16="http://schemas.microsoft.com/office/drawing/2014/main" id="{9E2CDFEA-AFB5-4702-BC88-677AAA1EEBAF}"/>
                </a:ext>
              </a:extLst>
            </p:cNvPr>
            <p:cNvSpPr/>
            <p:nvPr/>
          </p:nvSpPr>
          <p:spPr>
            <a:xfrm>
              <a:off x="43191951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0" name="Freeform 7">
              <a:extLst>
                <a:ext uri="{FF2B5EF4-FFF2-40B4-BE49-F238E27FC236}">
                  <a16:creationId xmlns:a16="http://schemas.microsoft.com/office/drawing/2014/main" id="{3773A8A9-EB99-42A6-9964-3FF17ABCFE91}"/>
                </a:ext>
              </a:extLst>
            </p:cNvPr>
            <p:cNvSpPr/>
            <p:nvPr/>
          </p:nvSpPr>
          <p:spPr>
            <a:xfrm>
              <a:off x="48629568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1" name="Freeform 8">
              <a:extLst>
                <a:ext uri="{FF2B5EF4-FFF2-40B4-BE49-F238E27FC236}">
                  <a16:creationId xmlns:a16="http://schemas.microsoft.com/office/drawing/2014/main" id="{019B0B7B-F2AE-4A10-BFC1-899CE2499B6D}"/>
                </a:ext>
              </a:extLst>
            </p:cNvPr>
            <p:cNvSpPr/>
            <p:nvPr/>
          </p:nvSpPr>
          <p:spPr>
            <a:xfrm>
              <a:off x="54076937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2" name="Freeform 9">
              <a:extLst>
                <a:ext uri="{FF2B5EF4-FFF2-40B4-BE49-F238E27FC236}">
                  <a16:creationId xmlns:a16="http://schemas.microsoft.com/office/drawing/2014/main" id="{605DE106-49F3-4978-97B0-93AB2B4E295C}"/>
                </a:ext>
              </a:extLst>
            </p:cNvPr>
            <p:cNvSpPr/>
            <p:nvPr/>
          </p:nvSpPr>
          <p:spPr>
            <a:xfrm>
              <a:off x="59425916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3" name="Freeform 10">
              <a:extLst>
                <a:ext uri="{FF2B5EF4-FFF2-40B4-BE49-F238E27FC236}">
                  <a16:creationId xmlns:a16="http://schemas.microsoft.com/office/drawing/2014/main" id="{A382F4C3-54F7-437B-A629-290E4C754ED3}"/>
                </a:ext>
              </a:extLst>
            </p:cNvPr>
            <p:cNvSpPr/>
            <p:nvPr/>
          </p:nvSpPr>
          <p:spPr>
            <a:xfrm>
              <a:off x="5393248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622175EC-0174-40F8-9107-EC6CCEDE6707}"/>
                </a:ext>
              </a:extLst>
            </p:cNvPr>
            <p:cNvSpPr/>
            <p:nvPr/>
          </p:nvSpPr>
          <p:spPr>
            <a:xfrm>
              <a:off x="0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5" name="Freeform 12">
              <a:extLst>
                <a:ext uri="{FF2B5EF4-FFF2-40B4-BE49-F238E27FC236}">
                  <a16:creationId xmlns:a16="http://schemas.microsoft.com/office/drawing/2014/main" id="{30518FBF-83B6-4380-A224-745A4A7930F1}"/>
                </a:ext>
              </a:extLst>
            </p:cNvPr>
            <p:cNvSpPr/>
            <p:nvPr/>
          </p:nvSpPr>
          <p:spPr>
            <a:xfrm>
              <a:off x="10758220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6245D7BA-BF81-4F74-A50A-2BC1009022F3}"/>
                </a:ext>
              </a:extLst>
            </p:cNvPr>
            <p:cNvSpPr/>
            <p:nvPr/>
          </p:nvSpPr>
          <p:spPr>
            <a:xfrm>
              <a:off x="16195837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7" name="Freeform 14">
              <a:extLst>
                <a:ext uri="{FF2B5EF4-FFF2-40B4-BE49-F238E27FC236}">
                  <a16:creationId xmlns:a16="http://schemas.microsoft.com/office/drawing/2014/main" id="{4AE68638-FB3F-4B4F-B11B-8C4C7047755F}"/>
                </a:ext>
              </a:extLst>
            </p:cNvPr>
            <p:cNvSpPr/>
            <p:nvPr/>
          </p:nvSpPr>
          <p:spPr>
            <a:xfrm>
              <a:off x="21643206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8" y="0"/>
                  </a:lnTo>
                  <a:lnTo>
                    <a:pt x="6046548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8" name="Freeform 15">
              <a:extLst>
                <a:ext uri="{FF2B5EF4-FFF2-40B4-BE49-F238E27FC236}">
                  <a16:creationId xmlns:a16="http://schemas.microsoft.com/office/drawing/2014/main" id="{2A3EA324-E4CF-47D2-94BA-B6DDB2B9D8EB}"/>
                </a:ext>
              </a:extLst>
            </p:cNvPr>
            <p:cNvSpPr/>
            <p:nvPr/>
          </p:nvSpPr>
          <p:spPr>
            <a:xfrm>
              <a:off x="26992185" y="0"/>
              <a:ext cx="6046548" cy="808726"/>
            </a:xfrm>
            <a:custGeom>
              <a:avLst/>
              <a:gdLst/>
              <a:ahLst/>
              <a:cxnLst/>
              <a:rect l="l" t="t" r="r" b="b"/>
              <a:pathLst>
                <a:path w="6046548" h="808726">
                  <a:moveTo>
                    <a:pt x="0" y="0"/>
                  </a:moveTo>
                  <a:lnTo>
                    <a:pt x="6046547" y="0"/>
                  </a:lnTo>
                  <a:lnTo>
                    <a:pt x="6046547" y="808726"/>
                  </a:lnTo>
                  <a:lnTo>
                    <a:pt x="0" y="808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659</Words>
  <Application>Microsoft Office PowerPoint</Application>
  <PresentationFormat>Personalizar</PresentationFormat>
  <Paragraphs>53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Calibri</vt:lpstr>
      <vt:lpstr>Bree Serif</vt:lpstr>
      <vt:lpstr>Arial</vt:lpstr>
      <vt:lpstr>Arial Bold</vt:lpstr>
      <vt:lpstr>Chau Philomene</vt:lpstr>
      <vt:lpstr>Calibri (MS) Bold</vt:lpstr>
      <vt:lpstr>Office Theme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 XVII SICOOPES &amp; VIII FECITIS.pptx</dc:title>
  <cp:lastModifiedBy>Nadja Albuquerque</cp:lastModifiedBy>
  <cp:revision>3</cp:revision>
  <dcterms:created xsi:type="dcterms:W3CDTF">2006-08-16T00:00:00Z</dcterms:created>
  <dcterms:modified xsi:type="dcterms:W3CDTF">2025-04-17T03:05:35Z</dcterms:modified>
  <dc:identifier>DAGkeETlsic</dc:identifier>
</cp:coreProperties>
</file>